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40"/>
  </p:notesMasterIdLst>
  <p:sldIdLst>
    <p:sldId id="258" r:id="rId2"/>
    <p:sldId id="259" r:id="rId3"/>
    <p:sldId id="260" r:id="rId4"/>
    <p:sldId id="261" r:id="rId5"/>
    <p:sldId id="262" r:id="rId6"/>
    <p:sldId id="263" r:id="rId7"/>
    <p:sldId id="293" r:id="rId8"/>
    <p:sldId id="292" r:id="rId9"/>
    <p:sldId id="295" r:id="rId10"/>
    <p:sldId id="307" r:id="rId11"/>
    <p:sldId id="311" r:id="rId12"/>
    <p:sldId id="312" r:id="rId13"/>
    <p:sldId id="318" r:id="rId14"/>
    <p:sldId id="322" r:id="rId15"/>
    <p:sldId id="315" r:id="rId16"/>
    <p:sldId id="316" r:id="rId17"/>
    <p:sldId id="268" r:id="rId18"/>
    <p:sldId id="294" r:id="rId19"/>
    <p:sldId id="323" r:id="rId20"/>
    <p:sldId id="272" r:id="rId21"/>
    <p:sldId id="273" r:id="rId22"/>
    <p:sldId id="319" r:id="rId23"/>
    <p:sldId id="324" r:id="rId24"/>
    <p:sldId id="320" r:id="rId25"/>
    <p:sldId id="325" r:id="rId26"/>
    <p:sldId id="326" r:id="rId27"/>
    <p:sldId id="274" r:id="rId28"/>
    <p:sldId id="280" r:id="rId29"/>
    <p:sldId id="308" r:id="rId30"/>
    <p:sldId id="309" r:id="rId31"/>
    <p:sldId id="310" r:id="rId32"/>
    <p:sldId id="281" r:id="rId33"/>
    <p:sldId id="282" r:id="rId34"/>
    <p:sldId id="283" r:id="rId35"/>
    <p:sldId id="275" r:id="rId36"/>
    <p:sldId id="301" r:id="rId37"/>
    <p:sldId id="313" r:id="rId38"/>
    <p:sldId id="314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088" autoAdjust="0"/>
  </p:normalViewPr>
  <p:slideViewPr>
    <p:cSldViewPr>
      <p:cViewPr varScale="1">
        <p:scale>
          <a:sx n="55" d="100"/>
          <a:sy n="55" d="100"/>
        </p:scale>
        <p:origin x="160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ABE06-AE43-4E97-93F4-7BF03F8C09E8}" type="datetimeFigureOut">
              <a:rPr lang="en-US" smtClean="0"/>
              <a:pPr/>
              <a:t>7/31/2022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D1A114-8C3E-4785-AD08-D10196012B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702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CBF1994-7764-41B4-B0ED-54C2CC53AE1A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smtClean="0"/>
          </a:p>
        </p:txBody>
      </p:sp>
    </p:spTree>
    <p:extLst>
      <p:ext uri="{BB962C8B-B14F-4D97-AF65-F5344CB8AC3E}">
        <p14:creationId xmlns:p14="http://schemas.microsoft.com/office/powerpoint/2010/main" val="1959154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F745516-0ED1-456D-8649-1BE631953E67}" type="slidenum">
              <a:rPr lang="en-US" sz="1200"/>
              <a:pPr eaLnBrk="1" hangingPunct="1"/>
              <a:t>7</a:t>
            </a:fld>
            <a:endParaRPr lang="en-US" sz="1200"/>
          </a:p>
        </p:txBody>
      </p:sp>
      <p:sp>
        <p:nvSpPr>
          <p:cNvPr id="4915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6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SG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95BD9B7-CB61-40D3-983D-E0783CCB0096}" type="slidenum">
              <a:rPr lang="en-US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en-US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79290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1A114-8C3E-4785-AD08-D10196012B9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317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1A114-8C3E-4785-AD08-D10196012B9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054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1A114-8C3E-4785-AD08-D10196012B9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30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1A114-8C3E-4785-AD08-D10196012B9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201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1A114-8C3E-4785-AD08-D10196012B9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258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1A114-8C3E-4785-AD08-D10196012B9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1287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1A114-8C3E-4785-AD08-D10196012B9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533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6F911-099E-4E5B-804F-A866276FA89D}" type="datetimeFigureOut">
              <a:rPr lang="en-US" smtClean="0"/>
              <a:pPr/>
              <a:t>7/31/2022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1AA23-EA9F-4738-B9C0-379D9B83B8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069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6F911-099E-4E5B-804F-A866276FA89D}" type="datetimeFigureOut">
              <a:rPr lang="en-US" smtClean="0"/>
              <a:pPr/>
              <a:t>7/31/2022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1AA23-EA9F-4738-B9C0-379D9B83B8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457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6F911-099E-4E5B-804F-A866276FA89D}" type="datetimeFigureOut">
              <a:rPr lang="en-US" smtClean="0"/>
              <a:pPr/>
              <a:t>7/31/2022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1AA23-EA9F-4738-B9C0-379D9B83B8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103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B94D9-4D27-4F5D-B4C9-33D208C081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0587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6F911-099E-4E5B-804F-A866276FA89D}" type="datetimeFigureOut">
              <a:rPr lang="en-US" smtClean="0"/>
              <a:pPr/>
              <a:t>7/31/2022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1AA23-EA9F-4738-B9C0-379D9B83B8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264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6F911-099E-4E5B-804F-A866276FA89D}" type="datetimeFigureOut">
              <a:rPr lang="en-US" smtClean="0"/>
              <a:pPr/>
              <a:t>7/31/2022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1AA23-EA9F-4738-B9C0-379D9B83B8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532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6F911-099E-4E5B-804F-A866276FA89D}" type="datetimeFigureOut">
              <a:rPr lang="en-US" smtClean="0"/>
              <a:pPr/>
              <a:t>7/31/2022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1AA23-EA9F-4738-B9C0-379D9B83B8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216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6F911-099E-4E5B-804F-A866276FA89D}" type="datetimeFigureOut">
              <a:rPr lang="en-US" smtClean="0"/>
              <a:pPr/>
              <a:t>7/31/2022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1AA23-EA9F-4738-B9C0-379D9B83B8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788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6F911-099E-4E5B-804F-A866276FA89D}" type="datetimeFigureOut">
              <a:rPr lang="en-US" smtClean="0"/>
              <a:pPr/>
              <a:t>7/31/2022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1AA23-EA9F-4738-B9C0-379D9B83B8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494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6F911-099E-4E5B-804F-A866276FA89D}" type="datetimeFigureOut">
              <a:rPr lang="en-US" smtClean="0"/>
              <a:pPr/>
              <a:t>7/31/2022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1AA23-EA9F-4738-B9C0-379D9B83B8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455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6F911-099E-4E5B-804F-A866276FA89D}" type="datetimeFigureOut">
              <a:rPr lang="en-US" smtClean="0"/>
              <a:pPr/>
              <a:t>7/31/2022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1AA23-EA9F-4738-B9C0-379D9B83B8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38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6F911-099E-4E5B-804F-A866276FA89D}" type="datetimeFigureOut">
              <a:rPr lang="en-US" smtClean="0"/>
              <a:pPr/>
              <a:t>7/31/2022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1AA23-EA9F-4738-B9C0-379D9B83B8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31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6F911-099E-4E5B-804F-A866276FA89D}" type="datetimeFigureOut">
              <a:rPr lang="en-US" smtClean="0"/>
              <a:pPr/>
              <a:t>7/31/2022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1AA23-EA9F-4738-B9C0-379D9B83B8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609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7" Type="http://schemas.openxmlformats.org/officeDocument/2006/relationships/hyperlink" Target="../../AppData/Local/Temp/Polime%20t&#7893;ng%20h&#7907;p.pptx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1.xml"/><Relationship Id="rId5" Type="http://schemas.openxmlformats.org/officeDocument/2006/relationships/slide" Target="slide30.xml"/><Relationship Id="rId4" Type="http://schemas.openxmlformats.org/officeDocument/2006/relationships/slide" Target="slide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4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5.png"/><Relationship Id="rId10" Type="http://schemas.openxmlformats.org/officeDocument/2006/relationships/image" Target="../media/image16.emf"/><Relationship Id="rId4" Type="http://schemas.openxmlformats.org/officeDocument/2006/relationships/image" Target="../media/image24.png"/><Relationship Id="rId9" Type="http://schemas.openxmlformats.org/officeDocument/2006/relationships/image" Target="../media/image23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2.x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2.jpeg"/><Relationship Id="rId7" Type="http://schemas.openxmlformats.org/officeDocument/2006/relationships/hyperlink" Target="http://tretoday.net/tintuc/news_images/12_2007/26/khuelm03-19-12.jpg" TargetMode="External"/><Relationship Id="rId2" Type="http://schemas.openxmlformats.org/officeDocument/2006/relationships/hyperlink" Target="http://www.nationalpvc.com/images/nilon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hyperlink" Target="http://www.google.com.vn/url?sa=i&amp;rct=j&amp;q=&amp;esrc=s&amp;source=images&amp;cd=&amp;cad=rja&amp;uact=8&amp;ved=0CAcQjRw&amp;url=http://www.theblaze.com/stories/2012/03/21/a-coming-green-war-on-pvc-pipe/&amp;ei=kR9OVMD1B6PMmwXF84DABA&amp;bvm=bv.77880786,d.dGY&amp;psig=AFQjCNE7b0LYMS8AG-hsXBqKVie35Q9rsQ&amp;ust=1414492403055162" TargetMode="External"/><Relationship Id="rId4" Type="http://schemas.openxmlformats.org/officeDocument/2006/relationships/image" Target="../media/image33.jpeg"/><Relationship Id="rId9" Type="http://schemas.openxmlformats.org/officeDocument/2006/relationships/slide" Target="slide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38.wmf"/><Relationship Id="rId4" Type="http://schemas.openxmlformats.org/officeDocument/2006/relationships/oleObject" Target="../embeddings/oleObject8.bin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emf"/><Relationship Id="rId4" Type="http://schemas.openxmlformats.org/officeDocument/2006/relationships/image" Target="../media/image1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"/>
          <p:cNvSpPr>
            <a:spLocks noChangeArrowheads="1"/>
          </p:cNvSpPr>
          <p:nvPr/>
        </p:nvSpPr>
        <p:spPr bwMode="auto">
          <a:xfrm>
            <a:off x="4648200" y="3497263"/>
            <a:ext cx="4038600" cy="28575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648200" y="719138"/>
            <a:ext cx="4038600" cy="2667000"/>
            <a:chOff x="3023" y="240"/>
            <a:chExt cx="2544" cy="1680"/>
          </a:xfrm>
        </p:grpSpPr>
        <p:pic>
          <p:nvPicPr>
            <p:cNvPr id="5128" name="Picture 1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23" y="254"/>
              <a:ext cx="2544" cy="1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9" name="Rectangle 13"/>
            <p:cNvSpPr>
              <a:spLocks noChangeArrowheads="1"/>
            </p:cNvSpPr>
            <p:nvPr/>
          </p:nvSpPr>
          <p:spPr bwMode="auto">
            <a:xfrm>
              <a:off x="3024" y="240"/>
              <a:ext cx="2541" cy="167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24" name="Rectangle 14"/>
          <p:cNvSpPr>
            <a:spLocks noChangeArrowheads="1"/>
          </p:cNvSpPr>
          <p:nvPr/>
        </p:nvSpPr>
        <p:spPr bwMode="auto">
          <a:xfrm>
            <a:off x="117475" y="719138"/>
            <a:ext cx="8958263" cy="667226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125" name="Picture 16" descr="Kết quả hình ảnh cho tơ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025" y="3487738"/>
            <a:ext cx="4286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18" descr="Kết quả hình ảnh cho giấy trắng a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3497263"/>
            <a:ext cx="3962400" cy="336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11" descr="Hình ảnh có liên qua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769702"/>
            <a:ext cx="3886200" cy="2659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685800" y="1030288"/>
            <a:ext cx="5867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15000"/>
              </a:spcBef>
            </a:pPr>
            <a:r>
              <a:rPr lang="en-US" sz="3200" b="1" dirty="0"/>
              <a:t>nCH</a:t>
            </a:r>
            <a:r>
              <a:rPr lang="en-US" sz="3200" b="1" baseline="-25000" dirty="0"/>
              <a:t>2</a:t>
            </a:r>
            <a:r>
              <a:rPr lang="en-US" sz="3200" b="1" dirty="0"/>
              <a:t>=CH</a:t>
            </a:r>
            <a:r>
              <a:rPr lang="en-US" sz="3200" b="1" baseline="-25000" dirty="0"/>
              <a:t>2</a:t>
            </a:r>
            <a:r>
              <a:rPr lang="en-US" sz="2400" b="1" dirty="0"/>
              <a:t>       </a:t>
            </a:r>
            <a:r>
              <a:rPr lang="en-US" sz="3200" b="1" dirty="0">
                <a:sym typeface="Wingdings" pitchFamily="2" charset="2"/>
              </a:rPr>
              <a:t>     </a:t>
            </a:r>
            <a:r>
              <a:rPr lang="en-US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(–CH</a:t>
            </a:r>
            <a:r>
              <a:rPr lang="en-US" sz="3200" b="1" baseline="-250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2</a:t>
            </a:r>
            <a:r>
              <a:rPr lang="en-US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–CH</a:t>
            </a:r>
            <a:r>
              <a:rPr lang="en-US" sz="3200" b="1" baseline="-250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2</a:t>
            </a:r>
            <a:r>
              <a:rPr lang="en-US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–)</a:t>
            </a:r>
            <a:r>
              <a:rPr lang="en-US" sz="3200" b="1" baseline="-250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n</a:t>
            </a: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4343400" y="2401888"/>
            <a:ext cx="266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/>
              <a:t>Poli</a:t>
            </a:r>
            <a:r>
              <a:rPr lang="en-US" sz="2400" dirty="0"/>
              <a:t> </a:t>
            </a:r>
            <a:r>
              <a:rPr lang="en-US" sz="2400" dirty="0" smtClean="0"/>
              <a:t> vinyl </a:t>
            </a:r>
            <a:r>
              <a:rPr lang="en-US" sz="2400" dirty="0" err="1" smtClean="0"/>
              <a:t>clorua</a:t>
            </a:r>
            <a:endParaRPr lang="en-US" sz="2400" dirty="0"/>
          </a:p>
        </p:txBody>
      </p:sp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3733800" y="1487488"/>
            <a:ext cx="1519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15000"/>
              </a:spcBef>
            </a:pP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sym typeface="Wingdings" pitchFamily="2" charset="2"/>
              </a:rPr>
              <a:t>polietilen</a:t>
            </a:r>
            <a:endParaRPr lang="en-US" sz="2400" b="1" dirty="0">
              <a:effectLst>
                <a:outerShdw blurRad="38100" dist="38100" dir="2700000" algn="tl">
                  <a:srgbClr val="FFFFFF"/>
                </a:outerShdw>
              </a:effectLst>
              <a:sym typeface="Wingdings" pitchFamily="2" charset="2"/>
            </a:endParaRPr>
          </a:p>
        </p:txBody>
      </p:sp>
      <p:sp>
        <p:nvSpPr>
          <p:cNvPr id="10261" name="Rectangle 21"/>
          <p:cNvSpPr>
            <a:spLocks noChangeArrowheads="1"/>
          </p:cNvSpPr>
          <p:nvPr/>
        </p:nvSpPr>
        <p:spPr bwMode="auto">
          <a:xfrm>
            <a:off x="914400" y="1487488"/>
            <a:ext cx="1063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15000"/>
              </a:spcBef>
            </a:pPr>
            <a:r>
              <a:rPr lang="en-US" sz="2400" b="1" dirty="0">
                <a:solidFill>
                  <a:srgbClr val="336600"/>
                </a:solidFill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336600"/>
                </a:solidFill>
                <a:sym typeface="Wingdings" pitchFamily="2" charset="2"/>
              </a:rPr>
              <a:t>etilen</a:t>
            </a:r>
            <a:endParaRPr lang="en-US" sz="2400" b="1" dirty="0">
              <a:solidFill>
                <a:srgbClr val="336600"/>
              </a:solidFill>
              <a:sym typeface="Wingdings" pitchFamily="2" charset="2"/>
            </a:endParaRPr>
          </a:p>
        </p:txBody>
      </p:sp>
      <p:sp>
        <p:nvSpPr>
          <p:cNvPr id="10263" name="Rectangle 23"/>
          <p:cNvSpPr>
            <a:spLocks noChangeArrowheads="1"/>
          </p:cNvSpPr>
          <p:nvPr/>
        </p:nvSpPr>
        <p:spPr bwMode="auto">
          <a:xfrm>
            <a:off x="844521" y="1868488"/>
            <a:ext cx="616587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336600"/>
                </a:solidFill>
              </a:rPr>
              <a:t>nCH</a:t>
            </a:r>
            <a:r>
              <a:rPr lang="en-US" sz="3200" b="1" baseline="-25000" dirty="0">
                <a:solidFill>
                  <a:srgbClr val="336600"/>
                </a:solidFill>
              </a:rPr>
              <a:t>2</a:t>
            </a:r>
            <a:r>
              <a:rPr lang="en-US" sz="3200" b="1" dirty="0">
                <a:solidFill>
                  <a:srgbClr val="336600"/>
                </a:solidFill>
              </a:rPr>
              <a:t>=CH-Cl     </a:t>
            </a:r>
            <a:r>
              <a:rPr lang="en-US" sz="3200" b="1" dirty="0">
                <a:solidFill>
                  <a:srgbClr val="336600"/>
                </a:solidFill>
                <a:sym typeface="Wingdings" pitchFamily="2" charset="2"/>
              </a:rPr>
              <a:t> </a:t>
            </a:r>
            <a:r>
              <a:rPr lang="en-US" sz="3200" b="1" dirty="0">
                <a:solidFill>
                  <a:srgbClr val="336600"/>
                </a:solidFill>
              </a:rPr>
              <a:t>    (</a:t>
            </a:r>
            <a:r>
              <a:rPr lang="en-US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–</a:t>
            </a:r>
            <a:r>
              <a:rPr lang="en-US" sz="3200" b="1" dirty="0">
                <a:solidFill>
                  <a:srgbClr val="336600"/>
                </a:solidFill>
              </a:rPr>
              <a:t>CH</a:t>
            </a:r>
            <a:r>
              <a:rPr lang="en-US" sz="3200" b="1" baseline="-25000" dirty="0">
                <a:solidFill>
                  <a:srgbClr val="336600"/>
                </a:solidFill>
              </a:rPr>
              <a:t>2</a:t>
            </a:r>
            <a:r>
              <a:rPr lang="en-US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–</a:t>
            </a:r>
            <a:r>
              <a:rPr lang="en-US" sz="3200" b="1" dirty="0" err="1">
                <a:solidFill>
                  <a:srgbClr val="336600"/>
                </a:solidFill>
              </a:rPr>
              <a:t>CHCl</a:t>
            </a:r>
            <a:r>
              <a:rPr lang="en-US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–</a:t>
            </a:r>
            <a:r>
              <a:rPr lang="en-US" sz="3200" b="1" dirty="0">
                <a:solidFill>
                  <a:srgbClr val="336600"/>
                </a:solidFill>
              </a:rPr>
              <a:t>)</a:t>
            </a:r>
            <a:r>
              <a:rPr lang="en-US" sz="3200" b="1" baseline="-25000" dirty="0">
                <a:solidFill>
                  <a:srgbClr val="336600"/>
                </a:solidFill>
              </a:rPr>
              <a:t>n</a:t>
            </a:r>
          </a:p>
        </p:txBody>
      </p:sp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1438275" y="2401888"/>
            <a:ext cx="1711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vinyl </a:t>
            </a:r>
            <a:r>
              <a:rPr lang="en-US" sz="2400" dirty="0" err="1"/>
              <a:t>clorua</a:t>
            </a:r>
            <a:endParaRPr lang="en-US" sz="2400" dirty="0"/>
          </a:p>
        </p:txBody>
      </p:sp>
      <p:sp>
        <p:nvSpPr>
          <p:cNvPr id="10267" name="AutoShape 27"/>
          <p:cNvSpPr>
            <a:spLocks noChangeArrowheads="1"/>
          </p:cNvSpPr>
          <p:nvPr/>
        </p:nvSpPr>
        <p:spPr bwMode="auto">
          <a:xfrm>
            <a:off x="950495" y="2819400"/>
            <a:ext cx="7772400" cy="1066800"/>
          </a:xfrm>
          <a:prstGeom prst="horizontalScroll">
            <a:avLst>
              <a:gd name="adj" fmla="val 125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b="1" i="1" dirty="0" err="1">
                <a:solidFill>
                  <a:srgbClr val="336600"/>
                </a:solidFill>
              </a:rPr>
              <a:t>Tên</a:t>
            </a:r>
            <a:r>
              <a:rPr lang="en-US" sz="3200" b="1" i="1" dirty="0">
                <a:solidFill>
                  <a:srgbClr val="336600"/>
                </a:solidFill>
              </a:rPr>
              <a:t> </a:t>
            </a:r>
            <a:r>
              <a:rPr lang="en-US" sz="3200" b="1" i="1" dirty="0" err="1">
                <a:solidFill>
                  <a:srgbClr val="336600"/>
                </a:solidFill>
              </a:rPr>
              <a:t>polime</a:t>
            </a:r>
            <a:r>
              <a:rPr lang="en-US" sz="3200" b="1" i="1" dirty="0">
                <a:solidFill>
                  <a:srgbClr val="336600"/>
                </a:solidFill>
              </a:rPr>
              <a:t> = </a:t>
            </a:r>
            <a:r>
              <a:rPr lang="en-US" sz="3200" b="1" i="1" dirty="0" err="1">
                <a:solidFill>
                  <a:srgbClr val="336600"/>
                </a:solidFill>
              </a:rPr>
              <a:t>poli</a:t>
            </a:r>
            <a:r>
              <a:rPr lang="en-US" sz="3200" b="1" i="1" dirty="0">
                <a:solidFill>
                  <a:srgbClr val="336600"/>
                </a:solidFill>
              </a:rPr>
              <a:t> + </a:t>
            </a:r>
            <a:r>
              <a:rPr lang="en-US" sz="3200" b="1" i="1" dirty="0" err="1">
                <a:solidFill>
                  <a:srgbClr val="336600"/>
                </a:solidFill>
              </a:rPr>
              <a:t>tên</a:t>
            </a:r>
            <a:r>
              <a:rPr lang="en-US" sz="3200" b="1" i="1" dirty="0">
                <a:solidFill>
                  <a:srgbClr val="336600"/>
                </a:solidFill>
              </a:rPr>
              <a:t> </a:t>
            </a:r>
            <a:r>
              <a:rPr lang="en-US" sz="3200" b="1" i="1" dirty="0" err="1">
                <a:solidFill>
                  <a:srgbClr val="336600"/>
                </a:solidFill>
              </a:rPr>
              <a:t>monome</a:t>
            </a:r>
            <a:r>
              <a:rPr lang="en-US" sz="3200" b="1" i="1" dirty="0">
                <a:solidFill>
                  <a:srgbClr val="336600"/>
                </a:solidFill>
              </a:rPr>
              <a:t> </a:t>
            </a:r>
            <a:r>
              <a:rPr lang="en-US" sz="3200" b="1" i="1" dirty="0" err="1">
                <a:solidFill>
                  <a:srgbClr val="336600"/>
                </a:solidFill>
              </a:rPr>
              <a:t>tương</a:t>
            </a:r>
            <a:r>
              <a:rPr lang="en-US" sz="3200" b="1" i="1" dirty="0">
                <a:solidFill>
                  <a:srgbClr val="336600"/>
                </a:solidFill>
              </a:rPr>
              <a:t> </a:t>
            </a:r>
            <a:r>
              <a:rPr lang="en-US" sz="3200" b="1" i="1" dirty="0" err="1">
                <a:solidFill>
                  <a:srgbClr val="336600"/>
                </a:solidFill>
              </a:rPr>
              <a:t>ứng</a:t>
            </a:r>
            <a:endParaRPr lang="en-US" sz="3200" b="1" i="1" dirty="0">
              <a:solidFill>
                <a:srgbClr val="336600"/>
              </a:solidFill>
            </a:endParaRPr>
          </a:p>
        </p:txBody>
      </p:sp>
      <p:sp>
        <p:nvSpPr>
          <p:cNvPr id="10268" name="Text Box 28"/>
          <p:cNvSpPr txBox="1">
            <a:spLocks noChangeArrowheads="1"/>
          </p:cNvSpPr>
          <p:nvPr/>
        </p:nvSpPr>
        <p:spPr bwMode="auto">
          <a:xfrm>
            <a:off x="613814" y="3715040"/>
            <a:ext cx="8534400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 2" pitchFamily="18" charset="2"/>
              <a:buChar char="P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monome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(..)</a:t>
            </a:r>
          </a:p>
          <a:p>
            <a:pPr>
              <a:spcBef>
                <a:spcPct val="50000"/>
              </a:spcBef>
              <a:buFont typeface="Wingdings 2" pitchFamily="18" charset="2"/>
              <a:buChar char="P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Polime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ct val="50000"/>
              </a:spcBef>
              <a:buFont typeface="Wingdings 2" pitchFamily="18" charset="2"/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xenlulozo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(</a:t>
            </a:r>
            <a:r>
              <a:rPr lang="en-US" sz="28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</a:t>
            </a:r>
            <a:r>
              <a:rPr lang="en-US" sz="2800" b="1" baseline="-25000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6</a:t>
            </a:r>
            <a:r>
              <a:rPr lang="en-US" sz="28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H</a:t>
            </a:r>
            <a:r>
              <a:rPr lang="en-US" sz="2800" b="1" baseline="-25000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10</a:t>
            </a:r>
            <a:r>
              <a:rPr lang="en-US" sz="28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O</a:t>
            </a:r>
            <a:r>
              <a:rPr lang="en-US" sz="2800" b="1" baseline="-25000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5</a:t>
            </a:r>
            <a:r>
              <a:rPr lang="en-US" sz="28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)</a:t>
            </a:r>
            <a:r>
              <a:rPr lang="en-US" sz="2800" b="1" baseline="-25000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n     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teflon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(– CF</a:t>
            </a:r>
            <a:r>
              <a:rPr lang="en-US" sz="2800" b="1" baseline="-250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2 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– CF</a:t>
            </a:r>
            <a:r>
              <a:rPr lang="en-US" sz="2800" b="1" baseline="-250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2 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– )</a:t>
            </a:r>
            <a:r>
              <a:rPr lang="en-US" sz="2800" b="1" baseline="-250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n</a:t>
            </a:r>
          </a:p>
          <a:p>
            <a:pPr>
              <a:spcBef>
                <a:spcPct val="50000"/>
              </a:spcBef>
              <a:buFont typeface="Wingdings 2" pitchFamily="18" charset="2"/>
              <a:buNone/>
            </a:pP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	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nilon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– 6: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[–NH–(CH</a:t>
            </a:r>
            <a:r>
              <a:rPr lang="en-US" sz="2800" b="1" baseline="-250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2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)</a:t>
            </a:r>
            <a:r>
              <a:rPr lang="en-US" sz="2800" b="1" baseline="-250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5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–CO–]</a:t>
            </a:r>
            <a:r>
              <a:rPr lang="en-US" sz="2800" b="1" baseline="-250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51"/>
          <p:cNvGrpSpPr>
            <a:grpSpLocks/>
          </p:cNvGrpSpPr>
          <p:nvPr/>
        </p:nvGrpSpPr>
        <p:grpSpPr bwMode="auto">
          <a:xfrm>
            <a:off x="152400" y="-2"/>
            <a:ext cx="5562600" cy="852501"/>
            <a:chOff x="1938" y="2005"/>
            <a:chExt cx="3255" cy="436"/>
          </a:xfrm>
        </p:grpSpPr>
        <p:sp>
          <p:nvSpPr>
            <p:cNvPr id="13" name="AutoShape 17"/>
            <p:cNvSpPr>
              <a:spLocks noChangeArrowheads="1"/>
            </p:cNvSpPr>
            <p:nvPr/>
          </p:nvSpPr>
          <p:spPr bwMode="auto">
            <a:xfrm>
              <a:off x="2161" y="2028"/>
              <a:ext cx="2831" cy="27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9F5D5"/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74A73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/>
              <a:endParaRPr lang="vi-VN" sz="180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14" name="Text Box 21"/>
            <p:cNvSpPr txBox="1">
              <a:spLocks noChangeArrowheads="1"/>
            </p:cNvSpPr>
            <p:nvPr/>
          </p:nvSpPr>
          <p:spPr bwMode="auto">
            <a:xfrm>
              <a:off x="2439" y="2043"/>
              <a:ext cx="2253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2400" b="1">
                  <a:solidFill>
                    <a:schemeClr val="bg1"/>
                  </a:solidFill>
                  <a:cs typeface="Arial" charset="0"/>
                </a:rPr>
                <a:t>Click to add Title</a:t>
              </a:r>
            </a:p>
          </p:txBody>
        </p:sp>
        <p:sp>
          <p:nvSpPr>
            <p:cNvPr id="15" name="AutoShape 23"/>
            <p:cNvSpPr>
              <a:spLocks noChangeArrowheads="1"/>
            </p:cNvSpPr>
            <p:nvPr/>
          </p:nvSpPr>
          <p:spPr bwMode="gray">
            <a:xfrm>
              <a:off x="2161" y="2028"/>
              <a:ext cx="2831" cy="27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9EC4FC"/>
                </a:gs>
                <a:gs pos="100000">
                  <a:srgbClr val="2049F8"/>
                </a:gs>
              </a:gsLst>
              <a:lin ang="0" scaled="1"/>
            </a:gradFill>
            <a:ln w="38100" algn="ctr">
              <a:solidFill>
                <a:srgbClr val="6D85E9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/>
              <a:endParaRPr lang="vi-VN" sz="180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16" name="Text Box 26"/>
            <p:cNvSpPr txBox="1">
              <a:spLocks noChangeArrowheads="1"/>
            </p:cNvSpPr>
            <p:nvPr/>
          </p:nvSpPr>
          <p:spPr bwMode="gray">
            <a:xfrm>
              <a:off x="2208" y="2064"/>
              <a:ext cx="2985" cy="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KHÁI NIỆM</a:t>
              </a:r>
              <a:endPara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Oval 18"/>
            <p:cNvSpPr>
              <a:spLocks noChangeArrowheads="1"/>
            </p:cNvSpPr>
            <p:nvPr/>
          </p:nvSpPr>
          <p:spPr bwMode="auto">
            <a:xfrm rot="1758052">
              <a:off x="1953" y="2017"/>
              <a:ext cx="536" cy="329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2F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 rtl="1"/>
              <a:endParaRPr lang="vi-VN" sz="180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18" name="Oval 24"/>
            <p:cNvSpPr>
              <a:spLocks noChangeArrowheads="1"/>
            </p:cNvSpPr>
            <p:nvPr/>
          </p:nvSpPr>
          <p:spPr bwMode="gray">
            <a:xfrm rot="1758052">
              <a:off x="1953" y="2017"/>
              <a:ext cx="536" cy="329"/>
            </a:xfrm>
            <a:prstGeom prst="ellipse">
              <a:avLst/>
            </a:prstGeom>
            <a:solidFill>
              <a:srgbClr val="5549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 rtl="1"/>
              <a:endParaRPr lang="vi-VN" sz="180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19" name="Oval 19"/>
            <p:cNvSpPr>
              <a:spLocks noChangeArrowheads="1"/>
            </p:cNvSpPr>
            <p:nvPr/>
          </p:nvSpPr>
          <p:spPr bwMode="auto">
            <a:xfrm rot="1758052">
              <a:off x="1938" y="2005"/>
              <a:ext cx="536" cy="329"/>
            </a:xfrm>
            <a:prstGeom prst="ellipse">
              <a:avLst/>
            </a:prstGeom>
            <a:gradFill rotWithShape="1">
              <a:gsLst>
                <a:gs pos="0">
                  <a:srgbClr val="74A731"/>
                </a:gs>
                <a:gs pos="100000">
                  <a:srgbClr val="364D17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 rtl="1"/>
              <a:endParaRPr lang="vi-VN" sz="180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20" name="Text Box 22"/>
            <p:cNvSpPr txBox="1">
              <a:spLocks noChangeArrowheads="1"/>
            </p:cNvSpPr>
            <p:nvPr/>
          </p:nvSpPr>
          <p:spPr bwMode="auto">
            <a:xfrm>
              <a:off x="2077" y="2019"/>
              <a:ext cx="240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3200" b="1">
                  <a:solidFill>
                    <a:schemeClr val="bg1"/>
                  </a:solidFill>
                  <a:cs typeface="Arial" charset="0"/>
                </a:rPr>
                <a:t>2</a:t>
              </a:r>
            </a:p>
          </p:txBody>
        </p:sp>
        <p:sp>
          <p:nvSpPr>
            <p:cNvPr id="21" name="Oval 25"/>
            <p:cNvSpPr>
              <a:spLocks noChangeArrowheads="1"/>
            </p:cNvSpPr>
            <p:nvPr/>
          </p:nvSpPr>
          <p:spPr bwMode="gray">
            <a:xfrm rot="1758052">
              <a:off x="1938" y="2005"/>
              <a:ext cx="536" cy="329"/>
            </a:xfrm>
            <a:prstGeom prst="ellipse">
              <a:avLst/>
            </a:prstGeom>
            <a:gradFill rotWithShape="1">
              <a:gsLst>
                <a:gs pos="0">
                  <a:srgbClr val="95A8FB"/>
                </a:gs>
                <a:gs pos="100000">
                  <a:srgbClr val="454E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 rtl="1"/>
              <a:endParaRPr lang="vi-VN" sz="180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22" name="Oval 20"/>
            <p:cNvSpPr>
              <a:spLocks noChangeArrowheads="1"/>
            </p:cNvSpPr>
            <p:nvPr/>
          </p:nvSpPr>
          <p:spPr bwMode="auto">
            <a:xfrm>
              <a:off x="1991" y="2026"/>
              <a:ext cx="241" cy="18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 rtl="1"/>
              <a:endParaRPr lang="vi-VN" sz="1800">
                <a:solidFill>
                  <a:schemeClr val="bg1"/>
                </a:solidFill>
                <a:cs typeface="Arial" charset="0"/>
              </a:endParaRPr>
            </a:p>
          </p:txBody>
        </p:sp>
        <p:pic>
          <p:nvPicPr>
            <p:cNvPr id="23" name="Picture 27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8" y="2024"/>
              <a:ext cx="24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Text Box 28"/>
            <p:cNvSpPr txBox="1">
              <a:spLocks noChangeArrowheads="1"/>
            </p:cNvSpPr>
            <p:nvPr/>
          </p:nvSpPr>
          <p:spPr bwMode="gray">
            <a:xfrm>
              <a:off x="2121" y="2016"/>
              <a:ext cx="163" cy="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2400" b="1">
                  <a:solidFill>
                    <a:srgbClr val="FFFF00"/>
                  </a:solidFill>
                  <a:latin typeface=".VnTime" pitchFamily="34" charset="0"/>
                  <a:cs typeface="Arial" charset="0"/>
                </a:rPr>
                <a:t>I.</a:t>
              </a:r>
            </a:p>
          </p:txBody>
        </p:sp>
      </p:grpSp>
      <p:sp>
        <p:nvSpPr>
          <p:cNvPr id="25" name="Text Box 47"/>
          <p:cNvSpPr txBox="1">
            <a:spLocks noChangeArrowheads="1"/>
          </p:cNvSpPr>
          <p:nvPr/>
        </p:nvSpPr>
        <p:spPr bwMode="auto">
          <a:xfrm>
            <a:off x="950495" y="549440"/>
            <a:ext cx="2590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32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endParaRPr lang="en-US" sz="32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4495800" y="2362200"/>
            <a:ext cx="266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    (                      )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67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0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0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0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3" grpId="0"/>
      <p:bldP spid="10261" grpId="0"/>
      <p:bldP spid="10263" grpId="0"/>
      <p:bldP spid="10264" grpId="0"/>
      <p:bldP spid="10267" grpId="0" animBg="1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55638"/>
          </a:xfrm>
        </p:spPr>
        <p:txBody>
          <a:bodyPr>
            <a:normAutofit fontScale="90000"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polime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8579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(-CH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–CH=CH –CH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)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butadien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2362200"/>
            <a:ext cx="8229600" cy="114299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  B. (-CH–CH</a:t>
            </a:r>
            <a:r>
              <a:rPr lang="en-US" baseline="-25000" dirty="0" smtClean="0"/>
              <a:t>2</a:t>
            </a:r>
            <a:r>
              <a:rPr lang="en-US" dirty="0" smtClean="0"/>
              <a:t> - )</a:t>
            </a:r>
            <a:r>
              <a:rPr lang="en-US" baseline="-25000" dirty="0" smtClean="0"/>
              <a:t>n </a:t>
            </a:r>
            <a:r>
              <a:rPr lang="en-US" dirty="0" smtClean="0"/>
              <a:t> :     </a:t>
            </a:r>
            <a:r>
              <a:rPr lang="en-US" dirty="0" err="1" smtClean="0"/>
              <a:t>poli</a:t>
            </a:r>
            <a:r>
              <a:rPr lang="en-US" dirty="0" smtClean="0"/>
              <a:t> vinyl </a:t>
            </a:r>
            <a:r>
              <a:rPr lang="en-US" dirty="0" err="1" smtClean="0"/>
              <a:t>axetat</a:t>
            </a:r>
            <a:r>
              <a:rPr lang="en-US" dirty="0" smtClean="0"/>
              <a:t> </a:t>
            </a:r>
          </a:p>
          <a:p>
            <a:pPr marL="0" indent="0">
              <a:buFont typeface="Arial" pitchFamily="34" charset="0"/>
              <a:buNone/>
            </a:pPr>
            <a:r>
              <a:rPr lang="en-US" dirty="0"/>
              <a:t> </a:t>
            </a:r>
            <a:r>
              <a:rPr lang="en-US" dirty="0" smtClean="0"/>
              <a:t>           OOCCH</a:t>
            </a:r>
            <a:r>
              <a:rPr lang="en-US" baseline="-25000" dirty="0" smtClean="0"/>
              <a:t>3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828800" y="2784768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 txBox="1">
            <a:spLocks/>
          </p:cNvSpPr>
          <p:nvPr/>
        </p:nvSpPr>
        <p:spPr>
          <a:xfrm>
            <a:off x="533400" y="3429001"/>
            <a:ext cx="8229600" cy="685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  C. (-CH</a:t>
            </a:r>
            <a:r>
              <a:rPr lang="en-US" baseline="-25000" dirty="0" smtClean="0"/>
              <a:t>2</a:t>
            </a:r>
            <a:r>
              <a:rPr lang="en-US" dirty="0" smtClean="0"/>
              <a:t> –CH</a:t>
            </a:r>
            <a:r>
              <a:rPr lang="en-US" baseline="-25000" dirty="0" smtClean="0"/>
              <a:t>2</a:t>
            </a:r>
            <a:r>
              <a:rPr lang="en-US" dirty="0" smtClean="0"/>
              <a:t> - )</a:t>
            </a:r>
            <a:r>
              <a:rPr lang="en-US" baseline="-25000" dirty="0" smtClean="0"/>
              <a:t>n </a:t>
            </a:r>
            <a:r>
              <a:rPr lang="en-US" dirty="0" smtClean="0"/>
              <a:t> : </a:t>
            </a:r>
            <a:r>
              <a:rPr lang="en-US" dirty="0" err="1" smtClean="0"/>
              <a:t>polietilen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09600" y="4267201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  </a:t>
            </a:r>
            <a:r>
              <a:rPr lang="en-US" sz="3800" dirty="0" smtClean="0"/>
              <a:t>D. (-CH</a:t>
            </a:r>
            <a:r>
              <a:rPr lang="en-US" sz="3800" baseline="-25000" dirty="0" smtClean="0"/>
              <a:t>2</a:t>
            </a:r>
            <a:r>
              <a:rPr lang="en-US" sz="3800" dirty="0" smtClean="0"/>
              <a:t> –CH(CH</a:t>
            </a:r>
            <a:r>
              <a:rPr lang="en-US" sz="3800" baseline="-25000" dirty="0" smtClean="0"/>
              <a:t>3</a:t>
            </a:r>
            <a:r>
              <a:rPr lang="en-US" sz="3800" dirty="0" smtClean="0"/>
              <a:t>)(COOCH</a:t>
            </a:r>
            <a:r>
              <a:rPr lang="en-US" sz="3800" baseline="-25000" dirty="0" smtClean="0"/>
              <a:t>3</a:t>
            </a:r>
            <a:r>
              <a:rPr lang="en-US" sz="3800" dirty="0" smtClean="0"/>
              <a:t>)- )</a:t>
            </a:r>
            <a:r>
              <a:rPr lang="en-US" sz="3800" baseline="-25000" dirty="0" smtClean="0"/>
              <a:t>n </a:t>
            </a:r>
            <a:r>
              <a:rPr lang="en-US" sz="3800" dirty="0" smtClean="0"/>
              <a:t> :</a:t>
            </a:r>
          </a:p>
          <a:p>
            <a:pPr marL="0" indent="0">
              <a:buFont typeface="Arial" pitchFamily="34" charset="0"/>
              <a:buNone/>
            </a:pPr>
            <a:r>
              <a:rPr lang="en-US" sz="3800" dirty="0"/>
              <a:t> </a:t>
            </a:r>
            <a:r>
              <a:rPr lang="en-US" sz="3800" dirty="0" smtClean="0"/>
              <a:t>                                          </a:t>
            </a:r>
            <a:r>
              <a:rPr lang="en-US" sz="3800" dirty="0" err="1" smtClean="0"/>
              <a:t>poli</a:t>
            </a:r>
            <a:r>
              <a:rPr lang="en-US" sz="3800" dirty="0" smtClean="0"/>
              <a:t> </a:t>
            </a:r>
            <a:r>
              <a:rPr lang="en-US" sz="3800" dirty="0" err="1" smtClean="0"/>
              <a:t>metyl</a:t>
            </a:r>
            <a:r>
              <a:rPr lang="en-US" sz="3800" dirty="0" smtClean="0"/>
              <a:t> </a:t>
            </a:r>
            <a:r>
              <a:rPr lang="en-US" sz="3800" dirty="0" err="1" smtClean="0"/>
              <a:t>metacrylat</a:t>
            </a:r>
            <a:r>
              <a:rPr lang="en-US" sz="3800" dirty="0" smtClean="0"/>
              <a:t> </a:t>
            </a:r>
            <a:endParaRPr lang="en-US" sz="38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295400" y="2324102"/>
            <a:ext cx="6553200" cy="685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>
                <a:solidFill>
                  <a:srgbClr val="FF0000"/>
                </a:solidFill>
              </a:rPr>
              <a:t>                                     (                     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09600" y="2362200"/>
            <a:ext cx="8229600" cy="114299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>
                <a:solidFill>
                  <a:srgbClr val="FF0000"/>
                </a:solidFill>
              </a:rPr>
              <a:t>  B. (-CH–CH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 - )</a:t>
            </a:r>
            <a:r>
              <a:rPr lang="en-US" baseline="-25000" dirty="0" smtClean="0">
                <a:solidFill>
                  <a:srgbClr val="FF0000"/>
                </a:solidFill>
              </a:rPr>
              <a:t>n </a:t>
            </a:r>
            <a:r>
              <a:rPr lang="en-US" dirty="0" smtClean="0">
                <a:solidFill>
                  <a:srgbClr val="FF0000"/>
                </a:solidFill>
              </a:rPr>
              <a:t> :     </a:t>
            </a:r>
            <a:r>
              <a:rPr lang="en-US" dirty="0" err="1" smtClean="0">
                <a:solidFill>
                  <a:srgbClr val="FF0000"/>
                </a:solidFill>
              </a:rPr>
              <a:t>poli</a:t>
            </a:r>
            <a:r>
              <a:rPr lang="en-US" dirty="0" smtClean="0">
                <a:solidFill>
                  <a:srgbClr val="FF0000"/>
                </a:solidFill>
              </a:rPr>
              <a:t> vinyl </a:t>
            </a:r>
            <a:r>
              <a:rPr lang="en-US" dirty="0" err="1" smtClean="0">
                <a:solidFill>
                  <a:srgbClr val="FF0000"/>
                </a:solidFill>
              </a:rPr>
              <a:t>axetat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buFont typeface="Arial" pitchFamily="34" charset="0"/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       OOCCH</a:t>
            </a:r>
            <a:r>
              <a:rPr lang="en-US" baseline="-25000" dirty="0" smtClean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09600" y="4267201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sz="3800" dirty="0" smtClean="0">
                <a:solidFill>
                  <a:srgbClr val="FF0000"/>
                </a:solidFill>
              </a:rPr>
              <a:t>D. (-CH</a:t>
            </a:r>
            <a:r>
              <a:rPr lang="en-US" sz="3800" baseline="-25000" dirty="0" smtClean="0">
                <a:solidFill>
                  <a:srgbClr val="FF0000"/>
                </a:solidFill>
              </a:rPr>
              <a:t>2</a:t>
            </a:r>
            <a:r>
              <a:rPr lang="en-US" sz="3800" dirty="0" smtClean="0">
                <a:solidFill>
                  <a:srgbClr val="FF0000"/>
                </a:solidFill>
              </a:rPr>
              <a:t> –CH(CH</a:t>
            </a:r>
            <a:r>
              <a:rPr lang="en-US" sz="3800" baseline="-25000" dirty="0" smtClean="0">
                <a:solidFill>
                  <a:srgbClr val="FF0000"/>
                </a:solidFill>
              </a:rPr>
              <a:t>3</a:t>
            </a:r>
            <a:r>
              <a:rPr lang="en-US" sz="3800" dirty="0" smtClean="0">
                <a:solidFill>
                  <a:srgbClr val="FF0000"/>
                </a:solidFill>
              </a:rPr>
              <a:t>)(COOCH</a:t>
            </a:r>
            <a:r>
              <a:rPr lang="en-US" sz="3800" baseline="-25000" dirty="0" smtClean="0">
                <a:solidFill>
                  <a:srgbClr val="FF0000"/>
                </a:solidFill>
              </a:rPr>
              <a:t>3</a:t>
            </a:r>
            <a:r>
              <a:rPr lang="en-US" sz="3800" dirty="0" smtClean="0">
                <a:solidFill>
                  <a:srgbClr val="FF0000"/>
                </a:solidFill>
              </a:rPr>
              <a:t>)- )</a:t>
            </a:r>
            <a:r>
              <a:rPr lang="en-US" sz="3800" baseline="-25000" dirty="0" smtClean="0">
                <a:solidFill>
                  <a:srgbClr val="FF0000"/>
                </a:solidFill>
              </a:rPr>
              <a:t>n </a:t>
            </a:r>
            <a:r>
              <a:rPr lang="en-US" sz="3800" dirty="0" smtClean="0">
                <a:solidFill>
                  <a:srgbClr val="FF0000"/>
                </a:solidFill>
              </a:rPr>
              <a:t> :</a:t>
            </a:r>
          </a:p>
          <a:p>
            <a:pPr marL="0" indent="0">
              <a:buFont typeface="Arial" pitchFamily="34" charset="0"/>
              <a:buNone/>
            </a:pPr>
            <a:r>
              <a:rPr lang="en-US" sz="3800" dirty="0">
                <a:solidFill>
                  <a:srgbClr val="FF0000"/>
                </a:solidFill>
              </a:rPr>
              <a:t> </a:t>
            </a:r>
            <a:r>
              <a:rPr lang="en-US" sz="3800" dirty="0" smtClean="0">
                <a:solidFill>
                  <a:srgbClr val="FF0000"/>
                </a:solidFill>
              </a:rPr>
              <a:t>                                          </a:t>
            </a:r>
            <a:r>
              <a:rPr lang="en-US" sz="3800" dirty="0" err="1" smtClean="0">
                <a:solidFill>
                  <a:srgbClr val="FF0000"/>
                </a:solidFill>
              </a:rPr>
              <a:t>poli</a:t>
            </a:r>
            <a:r>
              <a:rPr lang="en-US" sz="3800" dirty="0" smtClean="0">
                <a:solidFill>
                  <a:srgbClr val="FF0000"/>
                </a:solidFill>
              </a:rPr>
              <a:t>(</a:t>
            </a:r>
            <a:r>
              <a:rPr lang="en-US" sz="3800" dirty="0" err="1" smtClean="0">
                <a:solidFill>
                  <a:srgbClr val="FF0000"/>
                </a:solidFill>
              </a:rPr>
              <a:t>metyl</a:t>
            </a:r>
            <a:r>
              <a:rPr lang="en-US" sz="3800" dirty="0" smtClean="0">
                <a:solidFill>
                  <a:srgbClr val="FF0000"/>
                </a:solidFill>
              </a:rPr>
              <a:t> </a:t>
            </a:r>
            <a:r>
              <a:rPr lang="en-US" sz="3800" dirty="0" err="1" smtClean="0">
                <a:solidFill>
                  <a:srgbClr val="FF0000"/>
                </a:solidFill>
              </a:rPr>
              <a:t>metacrylat</a:t>
            </a:r>
            <a:r>
              <a:rPr lang="en-US" sz="3800" dirty="0" smtClean="0">
                <a:solidFill>
                  <a:srgbClr val="FF0000"/>
                </a:solidFill>
              </a:rPr>
              <a:t>) </a:t>
            </a:r>
            <a:endParaRPr lang="en-US" sz="3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45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7" grpId="0"/>
      <p:bldP spid="8" grpId="0"/>
      <p:bldP spid="10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836184" y="714745"/>
            <a:ext cx="2362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US" sz="2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228600" y="2971800"/>
            <a:ext cx="2667000" cy="523220"/>
          </a:xfrm>
          <a:prstGeom prst="rect">
            <a:avLst/>
          </a:prstGeom>
          <a:gradFill rotWithShape="1">
            <a:gsLst>
              <a:gs pos="0">
                <a:srgbClr val="A7F7DC">
                  <a:gamma/>
                  <a:shade val="46275"/>
                  <a:invGamma/>
                </a:srgbClr>
              </a:gs>
              <a:gs pos="50000">
                <a:srgbClr val="A7F7DC"/>
              </a:gs>
              <a:gs pos="100000">
                <a:srgbClr val="A7F7DC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667000" y="1600200"/>
            <a:ext cx="609600" cy="3200401"/>
            <a:chOff x="2667000" y="1600200"/>
            <a:chExt cx="609600" cy="3200401"/>
          </a:xfrm>
        </p:grpSpPr>
        <p:sp>
          <p:nvSpPr>
            <p:cNvPr id="13321" name="Line 9"/>
            <p:cNvSpPr>
              <a:spLocks noChangeShapeType="1"/>
            </p:cNvSpPr>
            <p:nvPr/>
          </p:nvSpPr>
          <p:spPr bwMode="auto">
            <a:xfrm flipV="1">
              <a:off x="2667000" y="1600200"/>
              <a:ext cx="533400" cy="16113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22" name="Line 10"/>
            <p:cNvSpPr>
              <a:spLocks noChangeShapeType="1"/>
            </p:cNvSpPr>
            <p:nvPr/>
          </p:nvSpPr>
          <p:spPr bwMode="auto">
            <a:xfrm flipV="1">
              <a:off x="2667000" y="2930821"/>
              <a:ext cx="587375" cy="2806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23" name="Line 11"/>
            <p:cNvSpPr>
              <a:spLocks noChangeShapeType="1"/>
            </p:cNvSpPr>
            <p:nvPr/>
          </p:nvSpPr>
          <p:spPr bwMode="auto">
            <a:xfrm>
              <a:off x="2667000" y="3211513"/>
              <a:ext cx="609600" cy="15890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324" name="AutoShape 12"/>
          <p:cNvSpPr>
            <a:spLocks/>
          </p:cNvSpPr>
          <p:nvPr/>
        </p:nvSpPr>
        <p:spPr bwMode="auto">
          <a:xfrm>
            <a:off x="5257800" y="3886200"/>
            <a:ext cx="76200" cy="1066800"/>
          </a:xfrm>
          <a:prstGeom prst="leftBrace">
            <a:avLst>
              <a:gd name="adj1" fmla="val 116667"/>
              <a:gd name="adj2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3352800" y="4255496"/>
            <a:ext cx="3886200" cy="5847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Polime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3254375" y="879151"/>
            <a:ext cx="3657600" cy="5847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Polime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3254375" y="2379385"/>
            <a:ext cx="5425840" cy="5847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Polime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335" name="Group 23"/>
          <p:cNvGrpSpPr>
            <a:grpSpLocks/>
          </p:cNvGrpSpPr>
          <p:nvPr/>
        </p:nvGrpSpPr>
        <p:grpSpPr bwMode="auto">
          <a:xfrm>
            <a:off x="2929460" y="5414918"/>
            <a:ext cx="6781800" cy="954088"/>
            <a:chOff x="2736" y="2400"/>
            <a:chExt cx="2304" cy="601"/>
          </a:xfrm>
        </p:grpSpPr>
        <p:sp>
          <p:nvSpPr>
            <p:cNvPr id="13333" name="Rectangle 21"/>
            <p:cNvSpPr>
              <a:spLocks noChangeArrowheads="1"/>
            </p:cNvSpPr>
            <p:nvPr/>
          </p:nvSpPr>
          <p:spPr bwMode="auto">
            <a:xfrm>
              <a:off x="2736" y="2400"/>
              <a:ext cx="2304" cy="6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Polime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trùng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</a:p>
            <a:p>
              <a:r>
                <a:rPr lang="vi-VN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Polime trùng ngưng</a:t>
              </a:r>
              <a:r>
                <a:rPr lang="vi-VN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13334" name="AutoShape 22"/>
            <p:cNvSpPr>
              <a:spLocks/>
            </p:cNvSpPr>
            <p:nvPr/>
          </p:nvSpPr>
          <p:spPr bwMode="auto">
            <a:xfrm>
              <a:off x="2784" y="2448"/>
              <a:ext cx="48" cy="432"/>
            </a:xfrm>
            <a:prstGeom prst="leftBrace">
              <a:avLst>
                <a:gd name="adj1" fmla="val 75000"/>
                <a:gd name="adj2" fmla="val 50000"/>
              </a:avLst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336" name="Text Box 24"/>
          <p:cNvSpPr txBox="1">
            <a:spLocks noChangeArrowheads="1"/>
          </p:cNvSpPr>
          <p:nvPr/>
        </p:nvSpPr>
        <p:spPr bwMode="auto">
          <a:xfrm>
            <a:off x="3246354" y="1320483"/>
            <a:ext cx="5715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37" name="Text Box 25"/>
          <p:cNvSpPr txBox="1">
            <a:spLocks noChangeArrowheads="1"/>
          </p:cNvSpPr>
          <p:nvPr/>
        </p:nvSpPr>
        <p:spPr bwMode="auto">
          <a:xfrm>
            <a:off x="3226291" y="2869437"/>
            <a:ext cx="5791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Polime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xenlulozo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triaxetat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axetat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13340" name="Rectangle 28"/>
          <p:cNvSpPr>
            <a:spLocks noChangeArrowheads="1"/>
          </p:cNvSpPr>
          <p:nvPr/>
        </p:nvSpPr>
        <p:spPr bwMode="auto">
          <a:xfrm>
            <a:off x="3198384" y="1683733"/>
            <a:ext cx="58609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tằm,xenlulozo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…)</a:t>
            </a:r>
          </a:p>
        </p:txBody>
      </p:sp>
      <p:sp>
        <p:nvSpPr>
          <p:cNvPr id="13342" name="Rectangle 30"/>
          <p:cNvSpPr>
            <a:spLocks noChangeArrowheads="1"/>
          </p:cNvSpPr>
          <p:nvPr/>
        </p:nvSpPr>
        <p:spPr bwMode="auto">
          <a:xfrm>
            <a:off x="3226291" y="3619547"/>
            <a:ext cx="197842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visco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…)</a:t>
            </a:r>
          </a:p>
        </p:txBody>
      </p:sp>
      <p:sp>
        <p:nvSpPr>
          <p:cNvPr id="13344" name="Rectangle 32"/>
          <p:cNvSpPr>
            <a:spLocks noChangeArrowheads="1"/>
          </p:cNvSpPr>
          <p:nvPr/>
        </p:nvSpPr>
        <p:spPr bwMode="auto">
          <a:xfrm>
            <a:off x="5872412" y="5368742"/>
            <a:ext cx="283186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PE, PVC, PS… </a:t>
            </a:r>
          </a:p>
        </p:txBody>
      </p:sp>
      <p:sp>
        <p:nvSpPr>
          <p:cNvPr id="13346" name="Rectangle 34"/>
          <p:cNvSpPr>
            <a:spLocks noChangeArrowheads="1"/>
          </p:cNvSpPr>
          <p:nvPr/>
        </p:nvSpPr>
        <p:spPr bwMode="auto">
          <a:xfrm>
            <a:off x="6177945" y="5834018"/>
            <a:ext cx="3429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nilon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6,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nilon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6,6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30"/>
          <p:cNvSpPr>
            <a:spLocks noChangeArrowheads="1"/>
          </p:cNvSpPr>
          <p:nvPr/>
        </p:nvSpPr>
        <p:spPr bwMode="auto">
          <a:xfrm>
            <a:off x="3376863" y="4809310"/>
            <a:ext cx="413767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con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Group 51"/>
          <p:cNvGrpSpPr>
            <a:grpSpLocks/>
          </p:cNvGrpSpPr>
          <p:nvPr/>
        </p:nvGrpSpPr>
        <p:grpSpPr bwMode="auto">
          <a:xfrm>
            <a:off x="152400" y="0"/>
            <a:ext cx="5562600" cy="666750"/>
            <a:chOff x="1938" y="2005"/>
            <a:chExt cx="3255" cy="341"/>
          </a:xfrm>
        </p:grpSpPr>
        <p:sp>
          <p:nvSpPr>
            <p:cNvPr id="24" name="AutoShape 17"/>
            <p:cNvSpPr>
              <a:spLocks noChangeArrowheads="1"/>
            </p:cNvSpPr>
            <p:nvPr/>
          </p:nvSpPr>
          <p:spPr bwMode="auto">
            <a:xfrm>
              <a:off x="2161" y="2028"/>
              <a:ext cx="2831" cy="27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9F5D5"/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74A73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/>
              <a:endParaRPr lang="vi-VN" sz="180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25" name="Text Box 21"/>
            <p:cNvSpPr txBox="1">
              <a:spLocks noChangeArrowheads="1"/>
            </p:cNvSpPr>
            <p:nvPr/>
          </p:nvSpPr>
          <p:spPr bwMode="auto">
            <a:xfrm>
              <a:off x="2439" y="2043"/>
              <a:ext cx="2253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2400" b="1">
                  <a:solidFill>
                    <a:schemeClr val="bg1"/>
                  </a:solidFill>
                  <a:cs typeface="Arial" charset="0"/>
                </a:rPr>
                <a:t>Click to add Title</a:t>
              </a:r>
            </a:p>
          </p:txBody>
        </p:sp>
        <p:sp>
          <p:nvSpPr>
            <p:cNvPr id="26" name="AutoShape 23"/>
            <p:cNvSpPr>
              <a:spLocks noChangeArrowheads="1"/>
            </p:cNvSpPr>
            <p:nvPr/>
          </p:nvSpPr>
          <p:spPr bwMode="gray">
            <a:xfrm>
              <a:off x="2161" y="2028"/>
              <a:ext cx="2831" cy="27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9EC4FC"/>
                </a:gs>
                <a:gs pos="100000">
                  <a:srgbClr val="2049F8"/>
                </a:gs>
              </a:gsLst>
              <a:lin ang="0" scaled="1"/>
            </a:gradFill>
            <a:ln w="38100" algn="ctr">
              <a:solidFill>
                <a:srgbClr val="6D85E9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/>
              <a:endParaRPr lang="vi-VN" sz="180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27" name="Text Box 26"/>
            <p:cNvSpPr txBox="1">
              <a:spLocks noChangeArrowheads="1"/>
            </p:cNvSpPr>
            <p:nvPr/>
          </p:nvSpPr>
          <p:spPr bwMode="gray">
            <a:xfrm>
              <a:off x="2208" y="2064"/>
              <a:ext cx="2985" cy="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b="1" dirty="0">
                  <a:solidFill>
                    <a:srgbClr val="FFFF00"/>
                  </a:solidFill>
                  <a:latin typeface=".VnTimeH" pitchFamily="34" charset="0"/>
                </a:rPr>
                <a:t>       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KHÁI NIỆM</a:t>
              </a:r>
            </a:p>
          </p:txBody>
        </p:sp>
        <p:sp>
          <p:nvSpPr>
            <p:cNvPr id="28" name="Oval 18"/>
            <p:cNvSpPr>
              <a:spLocks noChangeArrowheads="1"/>
            </p:cNvSpPr>
            <p:nvPr/>
          </p:nvSpPr>
          <p:spPr bwMode="auto">
            <a:xfrm rot="1758052">
              <a:off x="1953" y="2017"/>
              <a:ext cx="536" cy="329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2F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 rtl="1"/>
              <a:endParaRPr lang="vi-VN" sz="180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29" name="Oval 24"/>
            <p:cNvSpPr>
              <a:spLocks noChangeArrowheads="1"/>
            </p:cNvSpPr>
            <p:nvPr/>
          </p:nvSpPr>
          <p:spPr bwMode="gray">
            <a:xfrm rot="1758052">
              <a:off x="1953" y="2017"/>
              <a:ext cx="536" cy="329"/>
            </a:xfrm>
            <a:prstGeom prst="ellipse">
              <a:avLst/>
            </a:prstGeom>
            <a:solidFill>
              <a:srgbClr val="5549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 rtl="1"/>
              <a:endParaRPr lang="vi-VN" sz="180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30" name="Oval 19"/>
            <p:cNvSpPr>
              <a:spLocks noChangeArrowheads="1"/>
            </p:cNvSpPr>
            <p:nvPr/>
          </p:nvSpPr>
          <p:spPr bwMode="auto">
            <a:xfrm rot="1758052">
              <a:off x="1938" y="2005"/>
              <a:ext cx="536" cy="329"/>
            </a:xfrm>
            <a:prstGeom prst="ellipse">
              <a:avLst/>
            </a:prstGeom>
            <a:gradFill rotWithShape="1">
              <a:gsLst>
                <a:gs pos="0">
                  <a:srgbClr val="74A731"/>
                </a:gs>
                <a:gs pos="100000">
                  <a:srgbClr val="364D17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 rtl="1"/>
              <a:endParaRPr lang="vi-VN" sz="180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31" name="Text Box 22"/>
            <p:cNvSpPr txBox="1">
              <a:spLocks noChangeArrowheads="1"/>
            </p:cNvSpPr>
            <p:nvPr/>
          </p:nvSpPr>
          <p:spPr bwMode="auto">
            <a:xfrm>
              <a:off x="2077" y="2019"/>
              <a:ext cx="240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3200" b="1">
                  <a:solidFill>
                    <a:schemeClr val="bg1"/>
                  </a:solidFill>
                  <a:cs typeface="Arial" charset="0"/>
                </a:rPr>
                <a:t>2</a:t>
              </a:r>
            </a:p>
          </p:txBody>
        </p:sp>
        <p:sp>
          <p:nvSpPr>
            <p:cNvPr id="32" name="Oval 25"/>
            <p:cNvSpPr>
              <a:spLocks noChangeArrowheads="1"/>
            </p:cNvSpPr>
            <p:nvPr/>
          </p:nvSpPr>
          <p:spPr bwMode="gray">
            <a:xfrm rot="1758052">
              <a:off x="1938" y="2005"/>
              <a:ext cx="536" cy="329"/>
            </a:xfrm>
            <a:prstGeom prst="ellipse">
              <a:avLst/>
            </a:prstGeom>
            <a:gradFill rotWithShape="1">
              <a:gsLst>
                <a:gs pos="0">
                  <a:srgbClr val="95A8FB"/>
                </a:gs>
                <a:gs pos="100000">
                  <a:srgbClr val="454E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 rtl="1"/>
              <a:endParaRPr lang="vi-VN" sz="180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33" name="Oval 20"/>
            <p:cNvSpPr>
              <a:spLocks noChangeArrowheads="1"/>
            </p:cNvSpPr>
            <p:nvPr/>
          </p:nvSpPr>
          <p:spPr bwMode="auto">
            <a:xfrm>
              <a:off x="1991" y="2026"/>
              <a:ext cx="241" cy="18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 rtl="1"/>
              <a:endParaRPr lang="vi-VN" sz="1800">
                <a:solidFill>
                  <a:schemeClr val="bg1"/>
                </a:solidFill>
                <a:cs typeface="Arial" charset="0"/>
              </a:endParaRPr>
            </a:p>
          </p:txBody>
        </p:sp>
        <p:pic>
          <p:nvPicPr>
            <p:cNvPr id="34" name="Picture 27" descr="Picture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8" y="2024"/>
              <a:ext cx="24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Text Box 28"/>
            <p:cNvSpPr txBox="1">
              <a:spLocks noChangeArrowheads="1"/>
            </p:cNvSpPr>
            <p:nvPr/>
          </p:nvSpPr>
          <p:spPr bwMode="gray">
            <a:xfrm>
              <a:off x="2121" y="2016"/>
              <a:ext cx="222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2400" b="1">
                  <a:solidFill>
                    <a:srgbClr val="FFFF00"/>
                  </a:solidFill>
                  <a:latin typeface=".VnTime" pitchFamily="34" charset="0"/>
                  <a:cs typeface="Arial" charset="0"/>
                </a:rPr>
                <a:t>I.</a:t>
              </a:r>
            </a:p>
          </p:txBody>
        </p:sp>
      </p:grpSp>
      <p:sp>
        <p:nvSpPr>
          <p:cNvPr id="3" name="Right Arrow 2">
            <a:hlinkClick r:id="rId4" action="ppaction://hlinksldjump"/>
          </p:cNvPr>
          <p:cNvSpPr/>
          <p:nvPr/>
        </p:nvSpPr>
        <p:spPr>
          <a:xfrm>
            <a:off x="8458200" y="1066800"/>
            <a:ext cx="34602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>
            <a:hlinkClick r:id="rId5" action="ppaction://hlinksldjump"/>
          </p:cNvPr>
          <p:cNvSpPr/>
          <p:nvPr/>
        </p:nvSpPr>
        <p:spPr>
          <a:xfrm>
            <a:off x="8458199" y="3746329"/>
            <a:ext cx="382709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>
            <a:hlinkClick r:id="rId6" action="ppaction://hlinksldjump"/>
          </p:cNvPr>
          <p:cNvSpPr/>
          <p:nvPr/>
        </p:nvSpPr>
        <p:spPr>
          <a:xfrm>
            <a:off x="8458198" y="4648200"/>
            <a:ext cx="381001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 Box 37">
            <a:hlinkClick r:id="rId7" action="ppaction://hlinkpres?slideindex=1&amp;slidetitle="/>
          </p:cNvPr>
          <p:cNvSpPr txBox="1">
            <a:spLocks noChangeArrowheads="1"/>
          </p:cNvSpPr>
          <p:nvPr/>
        </p:nvSpPr>
        <p:spPr bwMode="auto">
          <a:xfrm>
            <a:off x="53584" y="5374470"/>
            <a:ext cx="2842016" cy="95410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Arial" charset="0"/>
                <a:cs typeface="Arial" charset="0"/>
              </a:rPr>
              <a:t>Theo PP </a:t>
            </a:r>
            <a:r>
              <a:rPr lang="en-US" sz="2800" dirty="0" err="1">
                <a:solidFill>
                  <a:srgbClr val="000000"/>
                </a:solidFill>
                <a:latin typeface="Arial" charset="0"/>
                <a:cs typeface="Arial" charset="0"/>
              </a:rPr>
              <a:t>tổng</a:t>
            </a:r>
            <a:r>
              <a:rPr lang="en-US" sz="28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hợp</a:t>
            </a:r>
            <a:r>
              <a:rPr lang="en-US" sz="28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:</a:t>
            </a:r>
            <a:r>
              <a:rPr lang="en-US" sz="2800" dirty="0" smtClean="0">
                <a:solidFill>
                  <a:srgbClr val="000000"/>
                </a:solidFill>
                <a:cs typeface="Arial" charset="0"/>
              </a:rPr>
              <a:t> </a:t>
            </a:r>
            <a:endParaRPr lang="en-US" sz="2800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22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  <p:bldP spid="13318" grpId="0" animBg="1"/>
      <p:bldP spid="13325" grpId="0" animBg="1"/>
      <p:bldP spid="13326" grpId="0" animBg="1"/>
      <p:bldP spid="13327" grpId="0" animBg="1"/>
      <p:bldP spid="13336" grpId="0"/>
      <p:bldP spid="13337" grpId="0"/>
      <p:bldP spid="13340" grpId="0"/>
      <p:bldP spid="13342" grpId="0"/>
      <p:bldP spid="13344" grpId="0"/>
      <p:bldP spid="13346" grpId="0"/>
      <p:bldP spid="22" grpId="0"/>
      <p:bldP spid="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38400"/>
          </a:xfrm>
        </p:spPr>
        <p:txBody>
          <a:bodyPr/>
          <a:lstStyle/>
          <a:p>
            <a:r>
              <a:rPr lang="en-US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capron,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xenlulozơ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axetat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tằm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nitron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nilon-6,6.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là  	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	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		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	 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41160" y="2185736"/>
            <a:ext cx="8229600" cy="2438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fr-F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capron,                                              </a:t>
            </a:r>
            <a:r>
              <a:rPr lang="fr-FR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fr-F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nitron</a:t>
            </a:r>
            <a:r>
              <a:rPr lang="fr-F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nilon-6,6. 	</a:t>
            </a:r>
            <a:endParaRPr lang="en-US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fr-F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dirty="0"/>
          </a:p>
        </p:txBody>
      </p:sp>
      <p:sp>
        <p:nvSpPr>
          <p:cNvPr id="6" name="Right Arrow 5">
            <a:hlinkClick r:id="rId2" action="ppaction://hlinksldjump"/>
          </p:cNvPr>
          <p:cNvSpPr/>
          <p:nvPr/>
        </p:nvSpPr>
        <p:spPr>
          <a:xfrm>
            <a:off x="7467600" y="4495800"/>
            <a:ext cx="6096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42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836184" y="714745"/>
            <a:ext cx="2362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US" sz="2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228600" y="2971800"/>
            <a:ext cx="2667000" cy="523220"/>
          </a:xfrm>
          <a:prstGeom prst="rect">
            <a:avLst/>
          </a:prstGeom>
          <a:gradFill rotWithShape="1">
            <a:gsLst>
              <a:gs pos="0">
                <a:srgbClr val="A7F7DC">
                  <a:gamma/>
                  <a:shade val="46275"/>
                  <a:invGamma/>
                </a:srgbClr>
              </a:gs>
              <a:gs pos="50000">
                <a:srgbClr val="A7F7DC"/>
              </a:gs>
              <a:gs pos="100000">
                <a:srgbClr val="A7F7DC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667000" y="1600200"/>
            <a:ext cx="609600" cy="3200401"/>
            <a:chOff x="2667000" y="1600200"/>
            <a:chExt cx="609600" cy="3200401"/>
          </a:xfrm>
        </p:grpSpPr>
        <p:sp>
          <p:nvSpPr>
            <p:cNvPr id="13321" name="Line 9"/>
            <p:cNvSpPr>
              <a:spLocks noChangeShapeType="1"/>
            </p:cNvSpPr>
            <p:nvPr/>
          </p:nvSpPr>
          <p:spPr bwMode="auto">
            <a:xfrm flipV="1">
              <a:off x="2667000" y="1600200"/>
              <a:ext cx="533400" cy="16113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22" name="Line 10"/>
            <p:cNvSpPr>
              <a:spLocks noChangeShapeType="1"/>
            </p:cNvSpPr>
            <p:nvPr/>
          </p:nvSpPr>
          <p:spPr bwMode="auto">
            <a:xfrm flipV="1">
              <a:off x="2667000" y="2930821"/>
              <a:ext cx="587375" cy="2806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23" name="Line 11"/>
            <p:cNvSpPr>
              <a:spLocks noChangeShapeType="1"/>
            </p:cNvSpPr>
            <p:nvPr/>
          </p:nvSpPr>
          <p:spPr bwMode="auto">
            <a:xfrm>
              <a:off x="2667000" y="3211513"/>
              <a:ext cx="609600" cy="15890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324" name="AutoShape 12"/>
          <p:cNvSpPr>
            <a:spLocks/>
          </p:cNvSpPr>
          <p:nvPr/>
        </p:nvSpPr>
        <p:spPr bwMode="auto">
          <a:xfrm>
            <a:off x="5257800" y="3886200"/>
            <a:ext cx="76200" cy="1066800"/>
          </a:xfrm>
          <a:prstGeom prst="leftBrace">
            <a:avLst>
              <a:gd name="adj1" fmla="val 116667"/>
              <a:gd name="adj2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3352800" y="4255496"/>
            <a:ext cx="3886200" cy="5847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Polime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3254375" y="879151"/>
            <a:ext cx="3657600" cy="5847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Polime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3254375" y="2379385"/>
            <a:ext cx="5425840" cy="5847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Polime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335" name="Group 23"/>
          <p:cNvGrpSpPr>
            <a:grpSpLocks/>
          </p:cNvGrpSpPr>
          <p:nvPr/>
        </p:nvGrpSpPr>
        <p:grpSpPr bwMode="auto">
          <a:xfrm>
            <a:off x="1371600" y="5333676"/>
            <a:ext cx="6476999" cy="954088"/>
            <a:chOff x="2784" y="2400"/>
            <a:chExt cx="2304" cy="601"/>
          </a:xfrm>
        </p:grpSpPr>
        <p:sp>
          <p:nvSpPr>
            <p:cNvPr id="13333" name="Rectangle 21"/>
            <p:cNvSpPr>
              <a:spLocks noChangeArrowheads="1"/>
            </p:cNvSpPr>
            <p:nvPr/>
          </p:nvSpPr>
          <p:spPr bwMode="auto">
            <a:xfrm>
              <a:off x="2784" y="2400"/>
              <a:ext cx="2304" cy="60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Polime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trùng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</a:p>
            <a:p>
              <a:r>
                <a:rPr lang="vi-VN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Polime trùng ngưng</a:t>
              </a:r>
              <a:r>
                <a:rPr lang="vi-VN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13334" name="AutoShape 22"/>
            <p:cNvSpPr>
              <a:spLocks/>
            </p:cNvSpPr>
            <p:nvPr/>
          </p:nvSpPr>
          <p:spPr bwMode="auto">
            <a:xfrm>
              <a:off x="2784" y="2448"/>
              <a:ext cx="48" cy="432"/>
            </a:xfrm>
            <a:prstGeom prst="leftBrace">
              <a:avLst>
                <a:gd name="adj1" fmla="val 750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336" name="Text Box 24"/>
          <p:cNvSpPr txBox="1">
            <a:spLocks noChangeArrowheads="1"/>
          </p:cNvSpPr>
          <p:nvPr/>
        </p:nvSpPr>
        <p:spPr bwMode="auto">
          <a:xfrm>
            <a:off x="3246354" y="1320483"/>
            <a:ext cx="5715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37" name="Text Box 25"/>
          <p:cNvSpPr txBox="1">
            <a:spLocks noChangeArrowheads="1"/>
          </p:cNvSpPr>
          <p:nvPr/>
        </p:nvSpPr>
        <p:spPr bwMode="auto">
          <a:xfrm>
            <a:off x="3226291" y="2869437"/>
            <a:ext cx="5791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Polime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xenlulozo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triaxetat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axetat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13340" name="Rectangle 28"/>
          <p:cNvSpPr>
            <a:spLocks noChangeArrowheads="1"/>
          </p:cNvSpPr>
          <p:nvPr/>
        </p:nvSpPr>
        <p:spPr bwMode="auto">
          <a:xfrm>
            <a:off x="3198384" y="1683733"/>
            <a:ext cx="564289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tằm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…)</a:t>
            </a:r>
          </a:p>
        </p:txBody>
      </p:sp>
      <p:sp>
        <p:nvSpPr>
          <p:cNvPr id="13342" name="Rectangle 30"/>
          <p:cNvSpPr>
            <a:spLocks noChangeArrowheads="1"/>
          </p:cNvSpPr>
          <p:nvPr/>
        </p:nvSpPr>
        <p:spPr bwMode="auto">
          <a:xfrm>
            <a:off x="3226291" y="3619547"/>
            <a:ext cx="197842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visco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…)</a:t>
            </a:r>
          </a:p>
        </p:txBody>
      </p:sp>
      <p:sp>
        <p:nvSpPr>
          <p:cNvPr id="13344" name="Rectangle 32"/>
          <p:cNvSpPr>
            <a:spLocks noChangeArrowheads="1"/>
          </p:cNvSpPr>
          <p:nvPr/>
        </p:nvSpPr>
        <p:spPr bwMode="auto">
          <a:xfrm>
            <a:off x="4551362" y="5382418"/>
            <a:ext cx="283186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PE, PVC, PS… </a:t>
            </a:r>
          </a:p>
        </p:txBody>
      </p:sp>
      <p:sp>
        <p:nvSpPr>
          <p:cNvPr id="13346" name="Rectangle 34"/>
          <p:cNvSpPr>
            <a:spLocks noChangeArrowheads="1"/>
          </p:cNvSpPr>
          <p:nvPr/>
        </p:nvSpPr>
        <p:spPr bwMode="auto">
          <a:xfrm>
            <a:off x="4610099" y="5817044"/>
            <a:ext cx="396129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nilon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6,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nilon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6,6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22" name="Rectangle 30"/>
          <p:cNvSpPr>
            <a:spLocks noChangeArrowheads="1"/>
          </p:cNvSpPr>
          <p:nvPr/>
        </p:nvSpPr>
        <p:spPr bwMode="auto">
          <a:xfrm>
            <a:off x="3376863" y="4809310"/>
            <a:ext cx="413767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con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Group 51"/>
          <p:cNvGrpSpPr>
            <a:grpSpLocks/>
          </p:cNvGrpSpPr>
          <p:nvPr/>
        </p:nvGrpSpPr>
        <p:grpSpPr bwMode="auto">
          <a:xfrm>
            <a:off x="152400" y="0"/>
            <a:ext cx="5562600" cy="666750"/>
            <a:chOff x="1938" y="2005"/>
            <a:chExt cx="3255" cy="341"/>
          </a:xfrm>
        </p:grpSpPr>
        <p:sp>
          <p:nvSpPr>
            <p:cNvPr id="24" name="AutoShape 17"/>
            <p:cNvSpPr>
              <a:spLocks noChangeArrowheads="1"/>
            </p:cNvSpPr>
            <p:nvPr/>
          </p:nvSpPr>
          <p:spPr bwMode="auto">
            <a:xfrm>
              <a:off x="2161" y="2028"/>
              <a:ext cx="2831" cy="27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9F5D5"/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74A73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/>
              <a:endParaRPr lang="vi-VN" sz="180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25" name="Text Box 21"/>
            <p:cNvSpPr txBox="1">
              <a:spLocks noChangeArrowheads="1"/>
            </p:cNvSpPr>
            <p:nvPr/>
          </p:nvSpPr>
          <p:spPr bwMode="auto">
            <a:xfrm>
              <a:off x="2439" y="2043"/>
              <a:ext cx="2253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2400" b="1">
                  <a:solidFill>
                    <a:schemeClr val="bg1"/>
                  </a:solidFill>
                  <a:cs typeface="Arial" charset="0"/>
                </a:rPr>
                <a:t>Click to add Title</a:t>
              </a:r>
            </a:p>
          </p:txBody>
        </p:sp>
        <p:sp>
          <p:nvSpPr>
            <p:cNvPr id="26" name="AutoShape 23"/>
            <p:cNvSpPr>
              <a:spLocks noChangeArrowheads="1"/>
            </p:cNvSpPr>
            <p:nvPr/>
          </p:nvSpPr>
          <p:spPr bwMode="gray">
            <a:xfrm>
              <a:off x="2161" y="2028"/>
              <a:ext cx="2831" cy="27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9EC4FC"/>
                </a:gs>
                <a:gs pos="100000">
                  <a:srgbClr val="2049F8"/>
                </a:gs>
              </a:gsLst>
              <a:lin ang="0" scaled="1"/>
            </a:gradFill>
            <a:ln w="38100" algn="ctr">
              <a:solidFill>
                <a:srgbClr val="6D85E9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/>
              <a:endParaRPr lang="vi-VN" sz="180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27" name="Text Box 26"/>
            <p:cNvSpPr txBox="1">
              <a:spLocks noChangeArrowheads="1"/>
            </p:cNvSpPr>
            <p:nvPr/>
          </p:nvSpPr>
          <p:spPr bwMode="gray">
            <a:xfrm>
              <a:off x="2208" y="2064"/>
              <a:ext cx="2985" cy="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b="1" dirty="0">
                  <a:solidFill>
                    <a:srgbClr val="FFFF00"/>
                  </a:solidFill>
                  <a:latin typeface=".VnTimeH" pitchFamily="34" charset="0"/>
                </a:rPr>
                <a:t>       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KHÁI NIỆM</a:t>
              </a:r>
            </a:p>
          </p:txBody>
        </p:sp>
        <p:sp>
          <p:nvSpPr>
            <p:cNvPr id="28" name="Oval 18"/>
            <p:cNvSpPr>
              <a:spLocks noChangeArrowheads="1"/>
            </p:cNvSpPr>
            <p:nvPr/>
          </p:nvSpPr>
          <p:spPr bwMode="auto">
            <a:xfrm rot="1758052">
              <a:off x="1953" y="2017"/>
              <a:ext cx="536" cy="329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2F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 rtl="1"/>
              <a:endParaRPr lang="vi-VN" sz="180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29" name="Oval 24"/>
            <p:cNvSpPr>
              <a:spLocks noChangeArrowheads="1"/>
            </p:cNvSpPr>
            <p:nvPr/>
          </p:nvSpPr>
          <p:spPr bwMode="gray">
            <a:xfrm rot="1758052">
              <a:off x="1953" y="2017"/>
              <a:ext cx="536" cy="329"/>
            </a:xfrm>
            <a:prstGeom prst="ellipse">
              <a:avLst/>
            </a:prstGeom>
            <a:solidFill>
              <a:srgbClr val="5549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 rtl="1"/>
              <a:endParaRPr lang="vi-VN" sz="180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30" name="Oval 19"/>
            <p:cNvSpPr>
              <a:spLocks noChangeArrowheads="1"/>
            </p:cNvSpPr>
            <p:nvPr/>
          </p:nvSpPr>
          <p:spPr bwMode="auto">
            <a:xfrm rot="1758052">
              <a:off x="1938" y="2005"/>
              <a:ext cx="536" cy="329"/>
            </a:xfrm>
            <a:prstGeom prst="ellipse">
              <a:avLst/>
            </a:prstGeom>
            <a:gradFill rotWithShape="1">
              <a:gsLst>
                <a:gs pos="0">
                  <a:srgbClr val="74A731"/>
                </a:gs>
                <a:gs pos="100000">
                  <a:srgbClr val="364D17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 rtl="1"/>
              <a:endParaRPr lang="vi-VN" sz="180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31" name="Text Box 22"/>
            <p:cNvSpPr txBox="1">
              <a:spLocks noChangeArrowheads="1"/>
            </p:cNvSpPr>
            <p:nvPr/>
          </p:nvSpPr>
          <p:spPr bwMode="auto">
            <a:xfrm>
              <a:off x="2077" y="2019"/>
              <a:ext cx="240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3200" b="1">
                  <a:solidFill>
                    <a:schemeClr val="bg1"/>
                  </a:solidFill>
                  <a:cs typeface="Arial" charset="0"/>
                </a:rPr>
                <a:t>2</a:t>
              </a:r>
            </a:p>
          </p:txBody>
        </p:sp>
        <p:sp>
          <p:nvSpPr>
            <p:cNvPr id="32" name="Oval 25"/>
            <p:cNvSpPr>
              <a:spLocks noChangeArrowheads="1"/>
            </p:cNvSpPr>
            <p:nvPr/>
          </p:nvSpPr>
          <p:spPr bwMode="gray">
            <a:xfrm rot="1758052">
              <a:off x="1938" y="2005"/>
              <a:ext cx="536" cy="329"/>
            </a:xfrm>
            <a:prstGeom prst="ellipse">
              <a:avLst/>
            </a:prstGeom>
            <a:gradFill rotWithShape="1">
              <a:gsLst>
                <a:gs pos="0">
                  <a:srgbClr val="95A8FB"/>
                </a:gs>
                <a:gs pos="100000">
                  <a:srgbClr val="454E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 rtl="1"/>
              <a:endParaRPr lang="vi-VN" sz="180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33" name="Oval 20"/>
            <p:cNvSpPr>
              <a:spLocks noChangeArrowheads="1"/>
            </p:cNvSpPr>
            <p:nvPr/>
          </p:nvSpPr>
          <p:spPr bwMode="auto">
            <a:xfrm>
              <a:off x="1991" y="2026"/>
              <a:ext cx="241" cy="18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 rtl="1"/>
              <a:endParaRPr lang="vi-VN" sz="1800">
                <a:solidFill>
                  <a:schemeClr val="bg1"/>
                </a:solidFill>
                <a:cs typeface="Arial" charset="0"/>
              </a:endParaRPr>
            </a:p>
          </p:txBody>
        </p:sp>
        <p:pic>
          <p:nvPicPr>
            <p:cNvPr id="34" name="Picture 27" descr="Picture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8" y="2024"/>
              <a:ext cx="24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Text Box 28"/>
            <p:cNvSpPr txBox="1">
              <a:spLocks noChangeArrowheads="1"/>
            </p:cNvSpPr>
            <p:nvPr/>
          </p:nvSpPr>
          <p:spPr bwMode="gray">
            <a:xfrm>
              <a:off x="2121" y="2016"/>
              <a:ext cx="222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2400" b="1">
                  <a:solidFill>
                    <a:srgbClr val="FFFF00"/>
                  </a:solidFill>
                  <a:latin typeface=".VnTime" pitchFamily="34" charset="0"/>
                  <a:cs typeface="Arial" charset="0"/>
                </a:rPr>
                <a:t>I.</a:t>
              </a:r>
            </a:p>
          </p:txBody>
        </p:sp>
      </p:grpSp>
      <p:sp>
        <p:nvSpPr>
          <p:cNvPr id="3" name="Left Arrow 2">
            <a:hlinkClick r:id="rId4" action="ppaction://hlinksldjump"/>
          </p:cNvPr>
          <p:cNvSpPr/>
          <p:nvPr/>
        </p:nvSpPr>
        <p:spPr>
          <a:xfrm>
            <a:off x="8382000" y="4419600"/>
            <a:ext cx="579354" cy="533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8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600200"/>
          </a:xfrm>
        </p:spPr>
        <p:txBody>
          <a:bodyPr>
            <a:norm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 Các </a:t>
            </a:r>
            <a:r>
              <a:rPr lang="pt-BR" sz="3200" dirty="0">
                <a:latin typeface="Times New Roman" pitchFamily="18" charset="0"/>
                <a:cs typeface="Times New Roman" pitchFamily="18" charset="0"/>
              </a:rPr>
              <a:t>polime thuộc loại tơ nhân tạo là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18610"/>
            <a:ext cx="8229600" cy="2438400"/>
          </a:xfrm>
        </p:spPr>
        <p:txBody>
          <a:bodyPr/>
          <a:lstStyle/>
          <a:p>
            <a:pPr fontAlgn="ctr"/>
            <a:r>
              <a:rPr lang="pt-BR" dirty="0"/>
              <a:t>	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tơ nilon-6,6 và tơ capron. 	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ctr"/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B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tơ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visco và tơ xelulozơ axetat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tơ visco và tơ nilon-6,6. 		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ctr"/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D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tơ tằm và tơ vinilon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26696" y="2474496"/>
            <a:ext cx="82296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ctr">
              <a:buNone/>
            </a:pPr>
            <a:r>
              <a:rPr lang="pt-BR" dirty="0" smtClean="0"/>
              <a:t>		</a:t>
            </a:r>
          </a:p>
          <a:p>
            <a:pPr marL="0" indent="0" fontAlgn="ctr">
              <a:buNone/>
            </a:pPr>
            <a:r>
              <a:rPr lang="pt-B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B.</a:t>
            </a:r>
            <a:r>
              <a:rPr lang="pt-B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tơ</a:t>
            </a:r>
            <a:r>
              <a:rPr lang="vi-V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visco và tơ xelulozơ axetat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3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94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782762"/>
          </a:xfrm>
        </p:spPr>
        <p:txBody>
          <a:bodyPr>
            <a:no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polime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tằm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visco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nilon-6,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nitron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polime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xenlulozơ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86000"/>
            <a:ext cx="8229600" cy="2590800"/>
          </a:xfrm>
        </p:spPr>
        <p:txBody>
          <a:bodyPr/>
          <a:lstStyle/>
          <a:p>
            <a:r>
              <a:rPr lang="en-US" dirty="0"/>
              <a:t>	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tằm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nitron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visco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nilon-6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C.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visco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nilon-6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D.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visco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70544" y="4050632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visco</a:t>
            </a:r>
            <a:endParaRPr lang="en-US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9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34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273387"/>
              </p:ext>
            </p:extLst>
          </p:nvPr>
        </p:nvGraphicFramePr>
        <p:xfrm>
          <a:off x="422008" y="1775569"/>
          <a:ext cx="8610600" cy="4244231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997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13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200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0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4" name="Group 211"/>
          <p:cNvGrpSpPr>
            <a:grpSpLocks/>
          </p:cNvGrpSpPr>
          <p:nvPr/>
        </p:nvGrpSpPr>
        <p:grpSpPr bwMode="auto">
          <a:xfrm>
            <a:off x="4580806" y="4634599"/>
            <a:ext cx="3810000" cy="762000"/>
            <a:chOff x="1584" y="3312"/>
            <a:chExt cx="2832" cy="1045"/>
          </a:xfrm>
        </p:grpSpPr>
        <p:sp>
          <p:nvSpPr>
            <p:cNvPr id="5" name="AutoShape 212"/>
            <p:cNvSpPr>
              <a:spLocks noChangeAspect="1" noChangeArrowheads="1" noTextEdit="1"/>
            </p:cNvSpPr>
            <p:nvPr/>
          </p:nvSpPr>
          <p:spPr bwMode="auto">
            <a:xfrm>
              <a:off x="1584" y="3312"/>
              <a:ext cx="2832" cy="10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" name="Freeform 213"/>
            <p:cNvSpPr>
              <a:spLocks/>
            </p:cNvSpPr>
            <p:nvPr/>
          </p:nvSpPr>
          <p:spPr bwMode="auto">
            <a:xfrm>
              <a:off x="2880" y="3957"/>
              <a:ext cx="106" cy="106"/>
            </a:xfrm>
            <a:custGeom>
              <a:avLst/>
              <a:gdLst>
                <a:gd name="T0" fmla="*/ 3 w 106"/>
                <a:gd name="T1" fmla="*/ 40 h 106"/>
                <a:gd name="T2" fmla="*/ 6 w 106"/>
                <a:gd name="T3" fmla="*/ 29 h 106"/>
                <a:gd name="T4" fmla="*/ 12 w 106"/>
                <a:gd name="T5" fmla="*/ 18 h 106"/>
                <a:gd name="T6" fmla="*/ 20 w 106"/>
                <a:gd name="T7" fmla="*/ 11 h 106"/>
                <a:gd name="T8" fmla="*/ 29 w 106"/>
                <a:gd name="T9" fmla="*/ 6 h 106"/>
                <a:gd name="T10" fmla="*/ 38 w 106"/>
                <a:gd name="T11" fmla="*/ 2 h 106"/>
                <a:gd name="T12" fmla="*/ 47 w 106"/>
                <a:gd name="T13" fmla="*/ 0 h 106"/>
                <a:gd name="T14" fmla="*/ 58 w 106"/>
                <a:gd name="T15" fmla="*/ 0 h 106"/>
                <a:gd name="T16" fmla="*/ 67 w 106"/>
                <a:gd name="T17" fmla="*/ 2 h 106"/>
                <a:gd name="T18" fmla="*/ 76 w 106"/>
                <a:gd name="T19" fmla="*/ 6 h 106"/>
                <a:gd name="T20" fmla="*/ 85 w 106"/>
                <a:gd name="T21" fmla="*/ 11 h 106"/>
                <a:gd name="T22" fmla="*/ 93 w 106"/>
                <a:gd name="T23" fmla="*/ 17 h 106"/>
                <a:gd name="T24" fmla="*/ 99 w 106"/>
                <a:gd name="T25" fmla="*/ 24 h 106"/>
                <a:gd name="T26" fmla="*/ 103 w 106"/>
                <a:gd name="T27" fmla="*/ 33 h 106"/>
                <a:gd name="T28" fmla="*/ 106 w 106"/>
                <a:gd name="T29" fmla="*/ 44 h 106"/>
                <a:gd name="T30" fmla="*/ 106 w 106"/>
                <a:gd name="T31" fmla="*/ 55 h 106"/>
                <a:gd name="T32" fmla="*/ 105 w 106"/>
                <a:gd name="T33" fmla="*/ 67 h 106"/>
                <a:gd name="T34" fmla="*/ 100 w 106"/>
                <a:gd name="T35" fmla="*/ 79 h 106"/>
                <a:gd name="T36" fmla="*/ 94 w 106"/>
                <a:gd name="T37" fmla="*/ 88 h 106"/>
                <a:gd name="T38" fmla="*/ 87 w 106"/>
                <a:gd name="T39" fmla="*/ 96 h 106"/>
                <a:gd name="T40" fmla="*/ 78 w 106"/>
                <a:gd name="T41" fmla="*/ 102 h 106"/>
                <a:gd name="T42" fmla="*/ 69 w 106"/>
                <a:gd name="T43" fmla="*/ 105 h 106"/>
                <a:gd name="T44" fmla="*/ 59 w 106"/>
                <a:gd name="T45" fmla="*/ 106 h 106"/>
                <a:gd name="T46" fmla="*/ 50 w 106"/>
                <a:gd name="T47" fmla="*/ 106 h 106"/>
                <a:gd name="T48" fmla="*/ 40 w 106"/>
                <a:gd name="T49" fmla="*/ 105 h 106"/>
                <a:gd name="T50" fmla="*/ 31 w 106"/>
                <a:gd name="T51" fmla="*/ 102 h 106"/>
                <a:gd name="T52" fmla="*/ 22 w 106"/>
                <a:gd name="T53" fmla="*/ 97 h 106"/>
                <a:gd name="T54" fmla="*/ 14 w 106"/>
                <a:gd name="T55" fmla="*/ 90 h 106"/>
                <a:gd name="T56" fmla="*/ 8 w 106"/>
                <a:gd name="T57" fmla="*/ 82 h 106"/>
                <a:gd name="T58" fmla="*/ 3 w 106"/>
                <a:gd name="T59" fmla="*/ 73 h 106"/>
                <a:gd name="T60" fmla="*/ 0 w 106"/>
                <a:gd name="T61" fmla="*/ 64 h 106"/>
                <a:gd name="T62" fmla="*/ 0 w 106"/>
                <a:gd name="T63" fmla="*/ 52 h 106"/>
                <a:gd name="T64" fmla="*/ 3 w 106"/>
                <a:gd name="T65" fmla="*/ 40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6"/>
                <a:gd name="T100" fmla="*/ 0 h 106"/>
                <a:gd name="T101" fmla="*/ 106 w 106"/>
                <a:gd name="T102" fmla="*/ 106 h 1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6" h="106">
                  <a:moveTo>
                    <a:pt x="3" y="40"/>
                  </a:moveTo>
                  <a:lnTo>
                    <a:pt x="6" y="29"/>
                  </a:lnTo>
                  <a:lnTo>
                    <a:pt x="12" y="18"/>
                  </a:lnTo>
                  <a:lnTo>
                    <a:pt x="20" y="11"/>
                  </a:lnTo>
                  <a:lnTo>
                    <a:pt x="29" y="6"/>
                  </a:lnTo>
                  <a:lnTo>
                    <a:pt x="38" y="2"/>
                  </a:lnTo>
                  <a:lnTo>
                    <a:pt x="47" y="0"/>
                  </a:lnTo>
                  <a:lnTo>
                    <a:pt x="58" y="0"/>
                  </a:lnTo>
                  <a:lnTo>
                    <a:pt x="67" y="2"/>
                  </a:lnTo>
                  <a:lnTo>
                    <a:pt x="76" y="6"/>
                  </a:lnTo>
                  <a:lnTo>
                    <a:pt x="85" y="11"/>
                  </a:lnTo>
                  <a:lnTo>
                    <a:pt x="93" y="17"/>
                  </a:lnTo>
                  <a:lnTo>
                    <a:pt x="99" y="24"/>
                  </a:lnTo>
                  <a:lnTo>
                    <a:pt x="103" y="33"/>
                  </a:lnTo>
                  <a:lnTo>
                    <a:pt x="106" y="44"/>
                  </a:lnTo>
                  <a:lnTo>
                    <a:pt x="106" y="55"/>
                  </a:lnTo>
                  <a:lnTo>
                    <a:pt x="105" y="67"/>
                  </a:lnTo>
                  <a:lnTo>
                    <a:pt x="100" y="79"/>
                  </a:lnTo>
                  <a:lnTo>
                    <a:pt x="94" y="88"/>
                  </a:lnTo>
                  <a:lnTo>
                    <a:pt x="87" y="96"/>
                  </a:lnTo>
                  <a:lnTo>
                    <a:pt x="78" y="102"/>
                  </a:lnTo>
                  <a:lnTo>
                    <a:pt x="69" y="105"/>
                  </a:lnTo>
                  <a:lnTo>
                    <a:pt x="59" y="106"/>
                  </a:lnTo>
                  <a:lnTo>
                    <a:pt x="50" y="106"/>
                  </a:lnTo>
                  <a:lnTo>
                    <a:pt x="40" y="105"/>
                  </a:lnTo>
                  <a:lnTo>
                    <a:pt x="31" y="102"/>
                  </a:lnTo>
                  <a:lnTo>
                    <a:pt x="22" y="97"/>
                  </a:lnTo>
                  <a:lnTo>
                    <a:pt x="14" y="90"/>
                  </a:lnTo>
                  <a:lnTo>
                    <a:pt x="8" y="82"/>
                  </a:lnTo>
                  <a:lnTo>
                    <a:pt x="3" y="73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3" y="40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3333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" name="Freeform 214"/>
            <p:cNvSpPr>
              <a:spLocks/>
            </p:cNvSpPr>
            <p:nvPr/>
          </p:nvSpPr>
          <p:spPr bwMode="auto">
            <a:xfrm>
              <a:off x="1639" y="3442"/>
              <a:ext cx="106" cy="106"/>
            </a:xfrm>
            <a:custGeom>
              <a:avLst/>
              <a:gdLst>
                <a:gd name="T0" fmla="*/ 3 w 106"/>
                <a:gd name="T1" fmla="*/ 40 h 106"/>
                <a:gd name="T2" fmla="*/ 6 w 106"/>
                <a:gd name="T3" fmla="*/ 29 h 106"/>
                <a:gd name="T4" fmla="*/ 12 w 106"/>
                <a:gd name="T5" fmla="*/ 18 h 106"/>
                <a:gd name="T6" fmla="*/ 19 w 106"/>
                <a:gd name="T7" fmla="*/ 11 h 106"/>
                <a:gd name="T8" fmla="*/ 28 w 106"/>
                <a:gd name="T9" fmla="*/ 6 h 106"/>
                <a:gd name="T10" fmla="*/ 37 w 106"/>
                <a:gd name="T11" fmla="*/ 2 h 106"/>
                <a:gd name="T12" fmla="*/ 46 w 106"/>
                <a:gd name="T13" fmla="*/ 0 h 106"/>
                <a:gd name="T14" fmla="*/ 57 w 106"/>
                <a:gd name="T15" fmla="*/ 0 h 106"/>
                <a:gd name="T16" fmla="*/ 66 w 106"/>
                <a:gd name="T17" fmla="*/ 2 h 106"/>
                <a:gd name="T18" fmla="*/ 75 w 106"/>
                <a:gd name="T19" fmla="*/ 6 h 106"/>
                <a:gd name="T20" fmla="*/ 84 w 106"/>
                <a:gd name="T21" fmla="*/ 11 h 106"/>
                <a:gd name="T22" fmla="*/ 92 w 106"/>
                <a:gd name="T23" fmla="*/ 17 h 106"/>
                <a:gd name="T24" fmla="*/ 98 w 106"/>
                <a:gd name="T25" fmla="*/ 24 h 106"/>
                <a:gd name="T26" fmla="*/ 103 w 106"/>
                <a:gd name="T27" fmla="*/ 34 h 106"/>
                <a:gd name="T28" fmla="*/ 106 w 106"/>
                <a:gd name="T29" fmla="*/ 44 h 106"/>
                <a:gd name="T30" fmla="*/ 106 w 106"/>
                <a:gd name="T31" fmla="*/ 55 h 106"/>
                <a:gd name="T32" fmla="*/ 104 w 106"/>
                <a:gd name="T33" fmla="*/ 67 h 106"/>
                <a:gd name="T34" fmla="*/ 99 w 106"/>
                <a:gd name="T35" fmla="*/ 79 h 106"/>
                <a:gd name="T36" fmla="*/ 93 w 106"/>
                <a:gd name="T37" fmla="*/ 88 h 106"/>
                <a:gd name="T38" fmla="*/ 86 w 106"/>
                <a:gd name="T39" fmla="*/ 96 h 106"/>
                <a:gd name="T40" fmla="*/ 77 w 106"/>
                <a:gd name="T41" fmla="*/ 102 h 106"/>
                <a:gd name="T42" fmla="*/ 68 w 106"/>
                <a:gd name="T43" fmla="*/ 105 h 106"/>
                <a:gd name="T44" fmla="*/ 59 w 106"/>
                <a:gd name="T45" fmla="*/ 106 h 106"/>
                <a:gd name="T46" fmla="*/ 49 w 106"/>
                <a:gd name="T47" fmla="*/ 106 h 106"/>
                <a:gd name="T48" fmla="*/ 39 w 106"/>
                <a:gd name="T49" fmla="*/ 105 h 106"/>
                <a:gd name="T50" fmla="*/ 30 w 106"/>
                <a:gd name="T51" fmla="*/ 102 h 106"/>
                <a:gd name="T52" fmla="*/ 21 w 106"/>
                <a:gd name="T53" fmla="*/ 97 h 106"/>
                <a:gd name="T54" fmla="*/ 13 w 106"/>
                <a:gd name="T55" fmla="*/ 90 h 106"/>
                <a:gd name="T56" fmla="*/ 7 w 106"/>
                <a:gd name="T57" fmla="*/ 82 h 106"/>
                <a:gd name="T58" fmla="*/ 3 w 106"/>
                <a:gd name="T59" fmla="*/ 73 h 106"/>
                <a:gd name="T60" fmla="*/ 0 w 106"/>
                <a:gd name="T61" fmla="*/ 64 h 106"/>
                <a:gd name="T62" fmla="*/ 0 w 106"/>
                <a:gd name="T63" fmla="*/ 52 h 106"/>
                <a:gd name="T64" fmla="*/ 3 w 106"/>
                <a:gd name="T65" fmla="*/ 40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6"/>
                <a:gd name="T100" fmla="*/ 0 h 106"/>
                <a:gd name="T101" fmla="*/ 106 w 106"/>
                <a:gd name="T102" fmla="*/ 106 h 1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6" h="106">
                  <a:moveTo>
                    <a:pt x="3" y="40"/>
                  </a:moveTo>
                  <a:lnTo>
                    <a:pt x="6" y="29"/>
                  </a:lnTo>
                  <a:lnTo>
                    <a:pt x="12" y="18"/>
                  </a:lnTo>
                  <a:lnTo>
                    <a:pt x="19" y="11"/>
                  </a:lnTo>
                  <a:lnTo>
                    <a:pt x="28" y="6"/>
                  </a:lnTo>
                  <a:lnTo>
                    <a:pt x="37" y="2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66" y="2"/>
                  </a:lnTo>
                  <a:lnTo>
                    <a:pt x="75" y="6"/>
                  </a:lnTo>
                  <a:lnTo>
                    <a:pt x="84" y="11"/>
                  </a:lnTo>
                  <a:lnTo>
                    <a:pt x="92" y="17"/>
                  </a:lnTo>
                  <a:lnTo>
                    <a:pt x="98" y="24"/>
                  </a:lnTo>
                  <a:lnTo>
                    <a:pt x="103" y="34"/>
                  </a:lnTo>
                  <a:lnTo>
                    <a:pt x="106" y="44"/>
                  </a:lnTo>
                  <a:lnTo>
                    <a:pt x="106" y="55"/>
                  </a:lnTo>
                  <a:lnTo>
                    <a:pt x="104" y="67"/>
                  </a:lnTo>
                  <a:lnTo>
                    <a:pt x="99" y="79"/>
                  </a:lnTo>
                  <a:lnTo>
                    <a:pt x="93" y="88"/>
                  </a:lnTo>
                  <a:lnTo>
                    <a:pt x="86" y="96"/>
                  </a:lnTo>
                  <a:lnTo>
                    <a:pt x="77" y="102"/>
                  </a:lnTo>
                  <a:lnTo>
                    <a:pt x="68" y="105"/>
                  </a:lnTo>
                  <a:lnTo>
                    <a:pt x="59" y="106"/>
                  </a:lnTo>
                  <a:lnTo>
                    <a:pt x="49" y="106"/>
                  </a:lnTo>
                  <a:lnTo>
                    <a:pt x="39" y="105"/>
                  </a:lnTo>
                  <a:lnTo>
                    <a:pt x="30" y="102"/>
                  </a:lnTo>
                  <a:lnTo>
                    <a:pt x="21" y="97"/>
                  </a:lnTo>
                  <a:lnTo>
                    <a:pt x="13" y="90"/>
                  </a:lnTo>
                  <a:lnTo>
                    <a:pt x="7" y="82"/>
                  </a:lnTo>
                  <a:lnTo>
                    <a:pt x="3" y="73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3" y="40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" name="Freeform 215"/>
            <p:cNvSpPr>
              <a:spLocks/>
            </p:cNvSpPr>
            <p:nvPr/>
          </p:nvSpPr>
          <p:spPr bwMode="auto">
            <a:xfrm>
              <a:off x="1745" y="3412"/>
              <a:ext cx="106" cy="106"/>
            </a:xfrm>
            <a:custGeom>
              <a:avLst/>
              <a:gdLst>
                <a:gd name="T0" fmla="*/ 3 w 106"/>
                <a:gd name="T1" fmla="*/ 39 h 106"/>
                <a:gd name="T2" fmla="*/ 6 w 106"/>
                <a:gd name="T3" fmla="*/ 29 h 106"/>
                <a:gd name="T4" fmla="*/ 12 w 106"/>
                <a:gd name="T5" fmla="*/ 18 h 106"/>
                <a:gd name="T6" fmla="*/ 19 w 106"/>
                <a:gd name="T7" fmla="*/ 11 h 106"/>
                <a:gd name="T8" fmla="*/ 28 w 106"/>
                <a:gd name="T9" fmla="*/ 6 h 106"/>
                <a:gd name="T10" fmla="*/ 37 w 106"/>
                <a:gd name="T11" fmla="*/ 1 h 106"/>
                <a:gd name="T12" fmla="*/ 46 w 106"/>
                <a:gd name="T13" fmla="*/ 0 h 106"/>
                <a:gd name="T14" fmla="*/ 57 w 106"/>
                <a:gd name="T15" fmla="*/ 0 h 106"/>
                <a:gd name="T16" fmla="*/ 66 w 106"/>
                <a:gd name="T17" fmla="*/ 1 h 106"/>
                <a:gd name="T18" fmla="*/ 75 w 106"/>
                <a:gd name="T19" fmla="*/ 6 h 106"/>
                <a:gd name="T20" fmla="*/ 84 w 106"/>
                <a:gd name="T21" fmla="*/ 11 h 106"/>
                <a:gd name="T22" fmla="*/ 92 w 106"/>
                <a:gd name="T23" fmla="*/ 17 h 106"/>
                <a:gd name="T24" fmla="*/ 98 w 106"/>
                <a:gd name="T25" fmla="*/ 24 h 106"/>
                <a:gd name="T26" fmla="*/ 103 w 106"/>
                <a:gd name="T27" fmla="*/ 33 h 106"/>
                <a:gd name="T28" fmla="*/ 106 w 106"/>
                <a:gd name="T29" fmla="*/ 44 h 106"/>
                <a:gd name="T30" fmla="*/ 106 w 106"/>
                <a:gd name="T31" fmla="*/ 54 h 106"/>
                <a:gd name="T32" fmla="*/ 104 w 106"/>
                <a:gd name="T33" fmla="*/ 67 h 106"/>
                <a:gd name="T34" fmla="*/ 99 w 106"/>
                <a:gd name="T35" fmla="*/ 79 h 106"/>
                <a:gd name="T36" fmla="*/ 93 w 106"/>
                <a:gd name="T37" fmla="*/ 88 h 106"/>
                <a:gd name="T38" fmla="*/ 86 w 106"/>
                <a:gd name="T39" fmla="*/ 95 h 106"/>
                <a:gd name="T40" fmla="*/ 77 w 106"/>
                <a:gd name="T41" fmla="*/ 101 h 106"/>
                <a:gd name="T42" fmla="*/ 68 w 106"/>
                <a:gd name="T43" fmla="*/ 104 h 106"/>
                <a:gd name="T44" fmla="*/ 59 w 106"/>
                <a:gd name="T45" fmla="*/ 106 h 106"/>
                <a:gd name="T46" fmla="*/ 50 w 106"/>
                <a:gd name="T47" fmla="*/ 106 h 106"/>
                <a:gd name="T48" fmla="*/ 39 w 106"/>
                <a:gd name="T49" fmla="*/ 104 h 106"/>
                <a:gd name="T50" fmla="*/ 30 w 106"/>
                <a:gd name="T51" fmla="*/ 101 h 106"/>
                <a:gd name="T52" fmla="*/ 21 w 106"/>
                <a:gd name="T53" fmla="*/ 97 h 106"/>
                <a:gd name="T54" fmla="*/ 13 w 106"/>
                <a:gd name="T55" fmla="*/ 89 h 106"/>
                <a:gd name="T56" fmla="*/ 7 w 106"/>
                <a:gd name="T57" fmla="*/ 82 h 106"/>
                <a:gd name="T58" fmla="*/ 3 w 106"/>
                <a:gd name="T59" fmla="*/ 73 h 106"/>
                <a:gd name="T60" fmla="*/ 0 w 106"/>
                <a:gd name="T61" fmla="*/ 64 h 106"/>
                <a:gd name="T62" fmla="*/ 0 w 106"/>
                <a:gd name="T63" fmla="*/ 51 h 106"/>
                <a:gd name="T64" fmla="*/ 3 w 106"/>
                <a:gd name="T65" fmla="*/ 39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6"/>
                <a:gd name="T100" fmla="*/ 0 h 106"/>
                <a:gd name="T101" fmla="*/ 106 w 106"/>
                <a:gd name="T102" fmla="*/ 106 h 1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6" h="106">
                  <a:moveTo>
                    <a:pt x="3" y="39"/>
                  </a:moveTo>
                  <a:lnTo>
                    <a:pt x="6" y="29"/>
                  </a:lnTo>
                  <a:lnTo>
                    <a:pt x="12" y="18"/>
                  </a:lnTo>
                  <a:lnTo>
                    <a:pt x="19" y="11"/>
                  </a:lnTo>
                  <a:lnTo>
                    <a:pt x="28" y="6"/>
                  </a:lnTo>
                  <a:lnTo>
                    <a:pt x="37" y="1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66" y="1"/>
                  </a:lnTo>
                  <a:lnTo>
                    <a:pt x="75" y="6"/>
                  </a:lnTo>
                  <a:lnTo>
                    <a:pt x="84" y="11"/>
                  </a:lnTo>
                  <a:lnTo>
                    <a:pt x="92" y="17"/>
                  </a:lnTo>
                  <a:lnTo>
                    <a:pt x="98" y="24"/>
                  </a:lnTo>
                  <a:lnTo>
                    <a:pt x="103" y="33"/>
                  </a:lnTo>
                  <a:lnTo>
                    <a:pt x="106" y="44"/>
                  </a:lnTo>
                  <a:lnTo>
                    <a:pt x="106" y="54"/>
                  </a:lnTo>
                  <a:lnTo>
                    <a:pt x="104" y="67"/>
                  </a:lnTo>
                  <a:lnTo>
                    <a:pt x="99" y="79"/>
                  </a:lnTo>
                  <a:lnTo>
                    <a:pt x="93" y="88"/>
                  </a:lnTo>
                  <a:lnTo>
                    <a:pt x="86" y="95"/>
                  </a:lnTo>
                  <a:lnTo>
                    <a:pt x="77" y="101"/>
                  </a:lnTo>
                  <a:lnTo>
                    <a:pt x="68" y="104"/>
                  </a:lnTo>
                  <a:lnTo>
                    <a:pt x="59" y="106"/>
                  </a:lnTo>
                  <a:lnTo>
                    <a:pt x="50" y="106"/>
                  </a:lnTo>
                  <a:lnTo>
                    <a:pt x="39" y="104"/>
                  </a:lnTo>
                  <a:lnTo>
                    <a:pt x="30" y="101"/>
                  </a:lnTo>
                  <a:lnTo>
                    <a:pt x="21" y="97"/>
                  </a:lnTo>
                  <a:lnTo>
                    <a:pt x="13" y="89"/>
                  </a:lnTo>
                  <a:lnTo>
                    <a:pt x="7" y="82"/>
                  </a:lnTo>
                  <a:lnTo>
                    <a:pt x="3" y="73"/>
                  </a:lnTo>
                  <a:lnTo>
                    <a:pt x="0" y="64"/>
                  </a:lnTo>
                  <a:lnTo>
                    <a:pt x="0" y="51"/>
                  </a:lnTo>
                  <a:lnTo>
                    <a:pt x="3" y="39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" name="Freeform 216"/>
            <p:cNvSpPr>
              <a:spLocks/>
            </p:cNvSpPr>
            <p:nvPr/>
          </p:nvSpPr>
          <p:spPr bwMode="auto">
            <a:xfrm>
              <a:off x="1851" y="3382"/>
              <a:ext cx="106" cy="106"/>
            </a:xfrm>
            <a:custGeom>
              <a:avLst/>
              <a:gdLst>
                <a:gd name="T0" fmla="*/ 3 w 106"/>
                <a:gd name="T1" fmla="*/ 39 h 106"/>
                <a:gd name="T2" fmla="*/ 6 w 106"/>
                <a:gd name="T3" fmla="*/ 28 h 106"/>
                <a:gd name="T4" fmla="*/ 12 w 106"/>
                <a:gd name="T5" fmla="*/ 18 h 106"/>
                <a:gd name="T6" fmla="*/ 19 w 106"/>
                <a:gd name="T7" fmla="*/ 10 h 106"/>
                <a:gd name="T8" fmla="*/ 28 w 106"/>
                <a:gd name="T9" fmla="*/ 6 h 106"/>
                <a:gd name="T10" fmla="*/ 37 w 106"/>
                <a:gd name="T11" fmla="*/ 1 h 106"/>
                <a:gd name="T12" fmla="*/ 46 w 106"/>
                <a:gd name="T13" fmla="*/ 0 h 106"/>
                <a:gd name="T14" fmla="*/ 57 w 106"/>
                <a:gd name="T15" fmla="*/ 0 h 106"/>
                <a:gd name="T16" fmla="*/ 66 w 106"/>
                <a:gd name="T17" fmla="*/ 1 h 106"/>
                <a:gd name="T18" fmla="*/ 75 w 106"/>
                <a:gd name="T19" fmla="*/ 6 h 106"/>
                <a:gd name="T20" fmla="*/ 84 w 106"/>
                <a:gd name="T21" fmla="*/ 10 h 106"/>
                <a:gd name="T22" fmla="*/ 92 w 106"/>
                <a:gd name="T23" fmla="*/ 16 h 106"/>
                <a:gd name="T24" fmla="*/ 98 w 106"/>
                <a:gd name="T25" fmla="*/ 24 h 106"/>
                <a:gd name="T26" fmla="*/ 103 w 106"/>
                <a:gd name="T27" fmla="*/ 33 h 106"/>
                <a:gd name="T28" fmla="*/ 106 w 106"/>
                <a:gd name="T29" fmla="*/ 44 h 106"/>
                <a:gd name="T30" fmla="*/ 106 w 106"/>
                <a:gd name="T31" fmla="*/ 54 h 106"/>
                <a:gd name="T32" fmla="*/ 104 w 106"/>
                <a:gd name="T33" fmla="*/ 66 h 106"/>
                <a:gd name="T34" fmla="*/ 99 w 106"/>
                <a:gd name="T35" fmla="*/ 78 h 106"/>
                <a:gd name="T36" fmla="*/ 93 w 106"/>
                <a:gd name="T37" fmla="*/ 88 h 106"/>
                <a:gd name="T38" fmla="*/ 86 w 106"/>
                <a:gd name="T39" fmla="*/ 95 h 106"/>
                <a:gd name="T40" fmla="*/ 77 w 106"/>
                <a:gd name="T41" fmla="*/ 101 h 106"/>
                <a:gd name="T42" fmla="*/ 68 w 106"/>
                <a:gd name="T43" fmla="*/ 104 h 106"/>
                <a:gd name="T44" fmla="*/ 59 w 106"/>
                <a:gd name="T45" fmla="*/ 106 h 106"/>
                <a:gd name="T46" fmla="*/ 50 w 106"/>
                <a:gd name="T47" fmla="*/ 106 h 106"/>
                <a:gd name="T48" fmla="*/ 39 w 106"/>
                <a:gd name="T49" fmla="*/ 104 h 106"/>
                <a:gd name="T50" fmla="*/ 30 w 106"/>
                <a:gd name="T51" fmla="*/ 101 h 106"/>
                <a:gd name="T52" fmla="*/ 21 w 106"/>
                <a:gd name="T53" fmla="*/ 97 h 106"/>
                <a:gd name="T54" fmla="*/ 13 w 106"/>
                <a:gd name="T55" fmla="*/ 89 h 106"/>
                <a:gd name="T56" fmla="*/ 7 w 106"/>
                <a:gd name="T57" fmla="*/ 81 h 106"/>
                <a:gd name="T58" fmla="*/ 3 w 106"/>
                <a:gd name="T59" fmla="*/ 72 h 106"/>
                <a:gd name="T60" fmla="*/ 0 w 106"/>
                <a:gd name="T61" fmla="*/ 63 h 106"/>
                <a:gd name="T62" fmla="*/ 0 w 106"/>
                <a:gd name="T63" fmla="*/ 51 h 106"/>
                <a:gd name="T64" fmla="*/ 3 w 106"/>
                <a:gd name="T65" fmla="*/ 39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6"/>
                <a:gd name="T100" fmla="*/ 0 h 106"/>
                <a:gd name="T101" fmla="*/ 106 w 106"/>
                <a:gd name="T102" fmla="*/ 106 h 1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6" h="106">
                  <a:moveTo>
                    <a:pt x="3" y="39"/>
                  </a:moveTo>
                  <a:lnTo>
                    <a:pt x="6" y="28"/>
                  </a:lnTo>
                  <a:lnTo>
                    <a:pt x="12" y="18"/>
                  </a:lnTo>
                  <a:lnTo>
                    <a:pt x="19" y="10"/>
                  </a:lnTo>
                  <a:lnTo>
                    <a:pt x="28" y="6"/>
                  </a:lnTo>
                  <a:lnTo>
                    <a:pt x="37" y="1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66" y="1"/>
                  </a:lnTo>
                  <a:lnTo>
                    <a:pt x="75" y="6"/>
                  </a:lnTo>
                  <a:lnTo>
                    <a:pt x="84" y="10"/>
                  </a:lnTo>
                  <a:lnTo>
                    <a:pt x="92" y="16"/>
                  </a:lnTo>
                  <a:lnTo>
                    <a:pt x="98" y="24"/>
                  </a:lnTo>
                  <a:lnTo>
                    <a:pt x="103" y="33"/>
                  </a:lnTo>
                  <a:lnTo>
                    <a:pt x="106" y="44"/>
                  </a:lnTo>
                  <a:lnTo>
                    <a:pt x="106" y="54"/>
                  </a:lnTo>
                  <a:lnTo>
                    <a:pt x="104" y="66"/>
                  </a:lnTo>
                  <a:lnTo>
                    <a:pt x="99" y="78"/>
                  </a:lnTo>
                  <a:lnTo>
                    <a:pt x="93" y="88"/>
                  </a:lnTo>
                  <a:lnTo>
                    <a:pt x="86" y="95"/>
                  </a:lnTo>
                  <a:lnTo>
                    <a:pt x="77" y="101"/>
                  </a:lnTo>
                  <a:lnTo>
                    <a:pt x="68" y="104"/>
                  </a:lnTo>
                  <a:lnTo>
                    <a:pt x="59" y="106"/>
                  </a:lnTo>
                  <a:lnTo>
                    <a:pt x="50" y="106"/>
                  </a:lnTo>
                  <a:lnTo>
                    <a:pt x="39" y="104"/>
                  </a:lnTo>
                  <a:lnTo>
                    <a:pt x="30" y="101"/>
                  </a:lnTo>
                  <a:lnTo>
                    <a:pt x="21" y="97"/>
                  </a:lnTo>
                  <a:lnTo>
                    <a:pt x="13" y="89"/>
                  </a:lnTo>
                  <a:lnTo>
                    <a:pt x="7" y="81"/>
                  </a:lnTo>
                  <a:lnTo>
                    <a:pt x="3" y="72"/>
                  </a:lnTo>
                  <a:lnTo>
                    <a:pt x="0" y="63"/>
                  </a:lnTo>
                  <a:lnTo>
                    <a:pt x="0" y="51"/>
                  </a:lnTo>
                  <a:lnTo>
                    <a:pt x="3" y="39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" name="Freeform 217"/>
            <p:cNvSpPr>
              <a:spLocks/>
            </p:cNvSpPr>
            <p:nvPr/>
          </p:nvSpPr>
          <p:spPr bwMode="auto">
            <a:xfrm>
              <a:off x="1972" y="3367"/>
              <a:ext cx="106" cy="106"/>
            </a:xfrm>
            <a:custGeom>
              <a:avLst/>
              <a:gdLst>
                <a:gd name="T0" fmla="*/ 3 w 106"/>
                <a:gd name="T1" fmla="*/ 39 h 106"/>
                <a:gd name="T2" fmla="*/ 6 w 106"/>
                <a:gd name="T3" fmla="*/ 28 h 106"/>
                <a:gd name="T4" fmla="*/ 12 w 106"/>
                <a:gd name="T5" fmla="*/ 18 h 106"/>
                <a:gd name="T6" fmla="*/ 19 w 106"/>
                <a:gd name="T7" fmla="*/ 10 h 106"/>
                <a:gd name="T8" fmla="*/ 28 w 106"/>
                <a:gd name="T9" fmla="*/ 6 h 106"/>
                <a:gd name="T10" fmla="*/ 38 w 106"/>
                <a:gd name="T11" fmla="*/ 1 h 106"/>
                <a:gd name="T12" fmla="*/ 47 w 106"/>
                <a:gd name="T13" fmla="*/ 0 h 106"/>
                <a:gd name="T14" fmla="*/ 57 w 106"/>
                <a:gd name="T15" fmla="*/ 0 h 106"/>
                <a:gd name="T16" fmla="*/ 66 w 106"/>
                <a:gd name="T17" fmla="*/ 1 h 106"/>
                <a:gd name="T18" fmla="*/ 75 w 106"/>
                <a:gd name="T19" fmla="*/ 6 h 106"/>
                <a:gd name="T20" fmla="*/ 85 w 106"/>
                <a:gd name="T21" fmla="*/ 10 h 106"/>
                <a:gd name="T22" fmla="*/ 92 w 106"/>
                <a:gd name="T23" fmla="*/ 16 h 106"/>
                <a:gd name="T24" fmla="*/ 98 w 106"/>
                <a:gd name="T25" fmla="*/ 24 h 106"/>
                <a:gd name="T26" fmla="*/ 103 w 106"/>
                <a:gd name="T27" fmla="*/ 33 h 106"/>
                <a:gd name="T28" fmla="*/ 106 w 106"/>
                <a:gd name="T29" fmla="*/ 43 h 106"/>
                <a:gd name="T30" fmla="*/ 106 w 106"/>
                <a:gd name="T31" fmla="*/ 54 h 106"/>
                <a:gd name="T32" fmla="*/ 104 w 106"/>
                <a:gd name="T33" fmla="*/ 66 h 106"/>
                <a:gd name="T34" fmla="*/ 100 w 106"/>
                <a:gd name="T35" fmla="*/ 78 h 106"/>
                <a:gd name="T36" fmla="*/ 94 w 106"/>
                <a:gd name="T37" fmla="*/ 87 h 106"/>
                <a:gd name="T38" fmla="*/ 86 w 106"/>
                <a:gd name="T39" fmla="*/ 95 h 106"/>
                <a:gd name="T40" fmla="*/ 77 w 106"/>
                <a:gd name="T41" fmla="*/ 101 h 106"/>
                <a:gd name="T42" fmla="*/ 68 w 106"/>
                <a:gd name="T43" fmla="*/ 104 h 106"/>
                <a:gd name="T44" fmla="*/ 59 w 106"/>
                <a:gd name="T45" fmla="*/ 106 h 106"/>
                <a:gd name="T46" fmla="*/ 50 w 106"/>
                <a:gd name="T47" fmla="*/ 106 h 106"/>
                <a:gd name="T48" fmla="*/ 39 w 106"/>
                <a:gd name="T49" fmla="*/ 104 h 106"/>
                <a:gd name="T50" fmla="*/ 30 w 106"/>
                <a:gd name="T51" fmla="*/ 101 h 106"/>
                <a:gd name="T52" fmla="*/ 21 w 106"/>
                <a:gd name="T53" fmla="*/ 96 h 106"/>
                <a:gd name="T54" fmla="*/ 13 w 106"/>
                <a:gd name="T55" fmla="*/ 89 h 106"/>
                <a:gd name="T56" fmla="*/ 7 w 106"/>
                <a:gd name="T57" fmla="*/ 81 h 106"/>
                <a:gd name="T58" fmla="*/ 3 w 106"/>
                <a:gd name="T59" fmla="*/ 72 h 106"/>
                <a:gd name="T60" fmla="*/ 0 w 106"/>
                <a:gd name="T61" fmla="*/ 63 h 106"/>
                <a:gd name="T62" fmla="*/ 0 w 106"/>
                <a:gd name="T63" fmla="*/ 51 h 106"/>
                <a:gd name="T64" fmla="*/ 3 w 106"/>
                <a:gd name="T65" fmla="*/ 39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6"/>
                <a:gd name="T100" fmla="*/ 0 h 106"/>
                <a:gd name="T101" fmla="*/ 106 w 106"/>
                <a:gd name="T102" fmla="*/ 106 h 1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6" h="106">
                  <a:moveTo>
                    <a:pt x="3" y="39"/>
                  </a:moveTo>
                  <a:lnTo>
                    <a:pt x="6" y="28"/>
                  </a:lnTo>
                  <a:lnTo>
                    <a:pt x="12" y="18"/>
                  </a:lnTo>
                  <a:lnTo>
                    <a:pt x="19" y="10"/>
                  </a:lnTo>
                  <a:lnTo>
                    <a:pt x="28" y="6"/>
                  </a:lnTo>
                  <a:lnTo>
                    <a:pt x="38" y="1"/>
                  </a:lnTo>
                  <a:lnTo>
                    <a:pt x="47" y="0"/>
                  </a:lnTo>
                  <a:lnTo>
                    <a:pt x="57" y="0"/>
                  </a:lnTo>
                  <a:lnTo>
                    <a:pt x="66" y="1"/>
                  </a:lnTo>
                  <a:lnTo>
                    <a:pt x="75" y="6"/>
                  </a:lnTo>
                  <a:lnTo>
                    <a:pt x="85" y="10"/>
                  </a:lnTo>
                  <a:lnTo>
                    <a:pt x="92" y="16"/>
                  </a:lnTo>
                  <a:lnTo>
                    <a:pt x="98" y="24"/>
                  </a:lnTo>
                  <a:lnTo>
                    <a:pt x="103" y="33"/>
                  </a:lnTo>
                  <a:lnTo>
                    <a:pt x="106" y="43"/>
                  </a:lnTo>
                  <a:lnTo>
                    <a:pt x="106" y="54"/>
                  </a:lnTo>
                  <a:lnTo>
                    <a:pt x="104" y="66"/>
                  </a:lnTo>
                  <a:lnTo>
                    <a:pt x="100" y="78"/>
                  </a:lnTo>
                  <a:lnTo>
                    <a:pt x="94" y="87"/>
                  </a:lnTo>
                  <a:lnTo>
                    <a:pt x="86" y="95"/>
                  </a:lnTo>
                  <a:lnTo>
                    <a:pt x="77" y="101"/>
                  </a:lnTo>
                  <a:lnTo>
                    <a:pt x="68" y="104"/>
                  </a:lnTo>
                  <a:lnTo>
                    <a:pt x="59" y="106"/>
                  </a:lnTo>
                  <a:lnTo>
                    <a:pt x="50" y="106"/>
                  </a:lnTo>
                  <a:lnTo>
                    <a:pt x="39" y="104"/>
                  </a:lnTo>
                  <a:lnTo>
                    <a:pt x="30" y="101"/>
                  </a:lnTo>
                  <a:lnTo>
                    <a:pt x="21" y="96"/>
                  </a:lnTo>
                  <a:lnTo>
                    <a:pt x="13" y="89"/>
                  </a:lnTo>
                  <a:lnTo>
                    <a:pt x="7" y="81"/>
                  </a:lnTo>
                  <a:lnTo>
                    <a:pt x="3" y="72"/>
                  </a:lnTo>
                  <a:lnTo>
                    <a:pt x="0" y="63"/>
                  </a:lnTo>
                  <a:lnTo>
                    <a:pt x="0" y="51"/>
                  </a:lnTo>
                  <a:lnTo>
                    <a:pt x="3" y="39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" name="Freeform 218"/>
            <p:cNvSpPr>
              <a:spLocks/>
            </p:cNvSpPr>
            <p:nvPr/>
          </p:nvSpPr>
          <p:spPr bwMode="auto">
            <a:xfrm>
              <a:off x="2093" y="3367"/>
              <a:ext cx="106" cy="106"/>
            </a:xfrm>
            <a:custGeom>
              <a:avLst/>
              <a:gdLst>
                <a:gd name="T0" fmla="*/ 3 w 106"/>
                <a:gd name="T1" fmla="*/ 39 h 106"/>
                <a:gd name="T2" fmla="*/ 6 w 106"/>
                <a:gd name="T3" fmla="*/ 28 h 106"/>
                <a:gd name="T4" fmla="*/ 12 w 106"/>
                <a:gd name="T5" fmla="*/ 18 h 106"/>
                <a:gd name="T6" fmla="*/ 20 w 106"/>
                <a:gd name="T7" fmla="*/ 10 h 106"/>
                <a:gd name="T8" fmla="*/ 29 w 106"/>
                <a:gd name="T9" fmla="*/ 6 h 106"/>
                <a:gd name="T10" fmla="*/ 38 w 106"/>
                <a:gd name="T11" fmla="*/ 1 h 106"/>
                <a:gd name="T12" fmla="*/ 47 w 106"/>
                <a:gd name="T13" fmla="*/ 0 h 106"/>
                <a:gd name="T14" fmla="*/ 57 w 106"/>
                <a:gd name="T15" fmla="*/ 0 h 106"/>
                <a:gd name="T16" fmla="*/ 66 w 106"/>
                <a:gd name="T17" fmla="*/ 1 h 106"/>
                <a:gd name="T18" fmla="*/ 76 w 106"/>
                <a:gd name="T19" fmla="*/ 6 h 106"/>
                <a:gd name="T20" fmla="*/ 85 w 106"/>
                <a:gd name="T21" fmla="*/ 10 h 106"/>
                <a:gd name="T22" fmla="*/ 92 w 106"/>
                <a:gd name="T23" fmla="*/ 16 h 106"/>
                <a:gd name="T24" fmla="*/ 98 w 106"/>
                <a:gd name="T25" fmla="*/ 24 h 106"/>
                <a:gd name="T26" fmla="*/ 103 w 106"/>
                <a:gd name="T27" fmla="*/ 33 h 106"/>
                <a:gd name="T28" fmla="*/ 106 w 106"/>
                <a:gd name="T29" fmla="*/ 43 h 106"/>
                <a:gd name="T30" fmla="*/ 106 w 106"/>
                <a:gd name="T31" fmla="*/ 54 h 106"/>
                <a:gd name="T32" fmla="*/ 104 w 106"/>
                <a:gd name="T33" fmla="*/ 66 h 106"/>
                <a:gd name="T34" fmla="*/ 100 w 106"/>
                <a:gd name="T35" fmla="*/ 78 h 106"/>
                <a:gd name="T36" fmla="*/ 94 w 106"/>
                <a:gd name="T37" fmla="*/ 87 h 106"/>
                <a:gd name="T38" fmla="*/ 86 w 106"/>
                <a:gd name="T39" fmla="*/ 95 h 106"/>
                <a:gd name="T40" fmla="*/ 77 w 106"/>
                <a:gd name="T41" fmla="*/ 101 h 106"/>
                <a:gd name="T42" fmla="*/ 68 w 106"/>
                <a:gd name="T43" fmla="*/ 104 h 106"/>
                <a:gd name="T44" fmla="*/ 59 w 106"/>
                <a:gd name="T45" fmla="*/ 106 h 106"/>
                <a:gd name="T46" fmla="*/ 50 w 106"/>
                <a:gd name="T47" fmla="*/ 106 h 106"/>
                <a:gd name="T48" fmla="*/ 39 w 106"/>
                <a:gd name="T49" fmla="*/ 104 h 106"/>
                <a:gd name="T50" fmla="*/ 30 w 106"/>
                <a:gd name="T51" fmla="*/ 101 h 106"/>
                <a:gd name="T52" fmla="*/ 21 w 106"/>
                <a:gd name="T53" fmla="*/ 96 h 106"/>
                <a:gd name="T54" fmla="*/ 13 w 106"/>
                <a:gd name="T55" fmla="*/ 89 h 106"/>
                <a:gd name="T56" fmla="*/ 7 w 106"/>
                <a:gd name="T57" fmla="*/ 81 h 106"/>
                <a:gd name="T58" fmla="*/ 3 w 106"/>
                <a:gd name="T59" fmla="*/ 72 h 106"/>
                <a:gd name="T60" fmla="*/ 0 w 106"/>
                <a:gd name="T61" fmla="*/ 63 h 106"/>
                <a:gd name="T62" fmla="*/ 0 w 106"/>
                <a:gd name="T63" fmla="*/ 51 h 106"/>
                <a:gd name="T64" fmla="*/ 3 w 106"/>
                <a:gd name="T65" fmla="*/ 39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6"/>
                <a:gd name="T100" fmla="*/ 0 h 106"/>
                <a:gd name="T101" fmla="*/ 106 w 106"/>
                <a:gd name="T102" fmla="*/ 106 h 1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6" h="106">
                  <a:moveTo>
                    <a:pt x="3" y="39"/>
                  </a:moveTo>
                  <a:lnTo>
                    <a:pt x="6" y="28"/>
                  </a:lnTo>
                  <a:lnTo>
                    <a:pt x="12" y="18"/>
                  </a:lnTo>
                  <a:lnTo>
                    <a:pt x="20" y="10"/>
                  </a:lnTo>
                  <a:lnTo>
                    <a:pt x="29" y="6"/>
                  </a:lnTo>
                  <a:lnTo>
                    <a:pt x="38" y="1"/>
                  </a:lnTo>
                  <a:lnTo>
                    <a:pt x="47" y="0"/>
                  </a:lnTo>
                  <a:lnTo>
                    <a:pt x="57" y="0"/>
                  </a:lnTo>
                  <a:lnTo>
                    <a:pt x="66" y="1"/>
                  </a:lnTo>
                  <a:lnTo>
                    <a:pt x="76" y="6"/>
                  </a:lnTo>
                  <a:lnTo>
                    <a:pt x="85" y="10"/>
                  </a:lnTo>
                  <a:lnTo>
                    <a:pt x="92" y="16"/>
                  </a:lnTo>
                  <a:lnTo>
                    <a:pt x="98" y="24"/>
                  </a:lnTo>
                  <a:lnTo>
                    <a:pt x="103" y="33"/>
                  </a:lnTo>
                  <a:lnTo>
                    <a:pt x="106" y="43"/>
                  </a:lnTo>
                  <a:lnTo>
                    <a:pt x="106" y="54"/>
                  </a:lnTo>
                  <a:lnTo>
                    <a:pt x="104" y="66"/>
                  </a:lnTo>
                  <a:lnTo>
                    <a:pt x="100" y="78"/>
                  </a:lnTo>
                  <a:lnTo>
                    <a:pt x="94" y="87"/>
                  </a:lnTo>
                  <a:lnTo>
                    <a:pt x="86" y="95"/>
                  </a:lnTo>
                  <a:lnTo>
                    <a:pt x="77" y="101"/>
                  </a:lnTo>
                  <a:lnTo>
                    <a:pt x="68" y="104"/>
                  </a:lnTo>
                  <a:lnTo>
                    <a:pt x="59" y="106"/>
                  </a:lnTo>
                  <a:lnTo>
                    <a:pt x="50" y="106"/>
                  </a:lnTo>
                  <a:lnTo>
                    <a:pt x="39" y="104"/>
                  </a:lnTo>
                  <a:lnTo>
                    <a:pt x="30" y="101"/>
                  </a:lnTo>
                  <a:lnTo>
                    <a:pt x="21" y="96"/>
                  </a:lnTo>
                  <a:lnTo>
                    <a:pt x="13" y="89"/>
                  </a:lnTo>
                  <a:lnTo>
                    <a:pt x="7" y="81"/>
                  </a:lnTo>
                  <a:lnTo>
                    <a:pt x="3" y="72"/>
                  </a:lnTo>
                  <a:lnTo>
                    <a:pt x="0" y="63"/>
                  </a:lnTo>
                  <a:lnTo>
                    <a:pt x="0" y="51"/>
                  </a:lnTo>
                  <a:lnTo>
                    <a:pt x="3" y="39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" name="Freeform 219"/>
            <p:cNvSpPr>
              <a:spLocks/>
            </p:cNvSpPr>
            <p:nvPr/>
          </p:nvSpPr>
          <p:spPr bwMode="auto">
            <a:xfrm>
              <a:off x="2214" y="3382"/>
              <a:ext cx="106" cy="106"/>
            </a:xfrm>
            <a:custGeom>
              <a:avLst/>
              <a:gdLst>
                <a:gd name="T0" fmla="*/ 3 w 106"/>
                <a:gd name="T1" fmla="*/ 39 h 106"/>
                <a:gd name="T2" fmla="*/ 6 w 106"/>
                <a:gd name="T3" fmla="*/ 28 h 106"/>
                <a:gd name="T4" fmla="*/ 12 w 106"/>
                <a:gd name="T5" fmla="*/ 18 h 106"/>
                <a:gd name="T6" fmla="*/ 20 w 106"/>
                <a:gd name="T7" fmla="*/ 10 h 106"/>
                <a:gd name="T8" fmla="*/ 29 w 106"/>
                <a:gd name="T9" fmla="*/ 6 h 106"/>
                <a:gd name="T10" fmla="*/ 38 w 106"/>
                <a:gd name="T11" fmla="*/ 1 h 106"/>
                <a:gd name="T12" fmla="*/ 47 w 106"/>
                <a:gd name="T13" fmla="*/ 0 h 106"/>
                <a:gd name="T14" fmla="*/ 58 w 106"/>
                <a:gd name="T15" fmla="*/ 0 h 106"/>
                <a:gd name="T16" fmla="*/ 67 w 106"/>
                <a:gd name="T17" fmla="*/ 1 h 106"/>
                <a:gd name="T18" fmla="*/ 76 w 106"/>
                <a:gd name="T19" fmla="*/ 6 h 106"/>
                <a:gd name="T20" fmla="*/ 85 w 106"/>
                <a:gd name="T21" fmla="*/ 10 h 106"/>
                <a:gd name="T22" fmla="*/ 92 w 106"/>
                <a:gd name="T23" fmla="*/ 16 h 106"/>
                <a:gd name="T24" fmla="*/ 98 w 106"/>
                <a:gd name="T25" fmla="*/ 24 h 106"/>
                <a:gd name="T26" fmla="*/ 103 w 106"/>
                <a:gd name="T27" fmla="*/ 33 h 106"/>
                <a:gd name="T28" fmla="*/ 106 w 106"/>
                <a:gd name="T29" fmla="*/ 44 h 106"/>
                <a:gd name="T30" fmla="*/ 106 w 106"/>
                <a:gd name="T31" fmla="*/ 54 h 106"/>
                <a:gd name="T32" fmla="*/ 105 w 106"/>
                <a:gd name="T33" fmla="*/ 66 h 106"/>
                <a:gd name="T34" fmla="*/ 100 w 106"/>
                <a:gd name="T35" fmla="*/ 78 h 106"/>
                <a:gd name="T36" fmla="*/ 94 w 106"/>
                <a:gd name="T37" fmla="*/ 88 h 106"/>
                <a:gd name="T38" fmla="*/ 86 w 106"/>
                <a:gd name="T39" fmla="*/ 95 h 106"/>
                <a:gd name="T40" fmla="*/ 77 w 106"/>
                <a:gd name="T41" fmla="*/ 101 h 106"/>
                <a:gd name="T42" fmla="*/ 68 w 106"/>
                <a:gd name="T43" fmla="*/ 104 h 106"/>
                <a:gd name="T44" fmla="*/ 59 w 106"/>
                <a:gd name="T45" fmla="*/ 106 h 106"/>
                <a:gd name="T46" fmla="*/ 50 w 106"/>
                <a:gd name="T47" fmla="*/ 106 h 106"/>
                <a:gd name="T48" fmla="*/ 39 w 106"/>
                <a:gd name="T49" fmla="*/ 104 h 106"/>
                <a:gd name="T50" fmla="*/ 30 w 106"/>
                <a:gd name="T51" fmla="*/ 101 h 106"/>
                <a:gd name="T52" fmla="*/ 21 w 106"/>
                <a:gd name="T53" fmla="*/ 97 h 106"/>
                <a:gd name="T54" fmla="*/ 14 w 106"/>
                <a:gd name="T55" fmla="*/ 89 h 106"/>
                <a:gd name="T56" fmla="*/ 8 w 106"/>
                <a:gd name="T57" fmla="*/ 81 h 106"/>
                <a:gd name="T58" fmla="*/ 3 w 106"/>
                <a:gd name="T59" fmla="*/ 72 h 106"/>
                <a:gd name="T60" fmla="*/ 0 w 106"/>
                <a:gd name="T61" fmla="*/ 63 h 106"/>
                <a:gd name="T62" fmla="*/ 0 w 106"/>
                <a:gd name="T63" fmla="*/ 51 h 106"/>
                <a:gd name="T64" fmla="*/ 3 w 106"/>
                <a:gd name="T65" fmla="*/ 39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6"/>
                <a:gd name="T100" fmla="*/ 0 h 106"/>
                <a:gd name="T101" fmla="*/ 106 w 106"/>
                <a:gd name="T102" fmla="*/ 106 h 1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6" h="106">
                  <a:moveTo>
                    <a:pt x="3" y="39"/>
                  </a:moveTo>
                  <a:lnTo>
                    <a:pt x="6" y="28"/>
                  </a:lnTo>
                  <a:lnTo>
                    <a:pt x="12" y="18"/>
                  </a:lnTo>
                  <a:lnTo>
                    <a:pt x="20" y="10"/>
                  </a:lnTo>
                  <a:lnTo>
                    <a:pt x="29" y="6"/>
                  </a:lnTo>
                  <a:lnTo>
                    <a:pt x="38" y="1"/>
                  </a:lnTo>
                  <a:lnTo>
                    <a:pt x="47" y="0"/>
                  </a:lnTo>
                  <a:lnTo>
                    <a:pt x="58" y="0"/>
                  </a:lnTo>
                  <a:lnTo>
                    <a:pt x="67" y="1"/>
                  </a:lnTo>
                  <a:lnTo>
                    <a:pt x="76" y="6"/>
                  </a:lnTo>
                  <a:lnTo>
                    <a:pt x="85" y="10"/>
                  </a:lnTo>
                  <a:lnTo>
                    <a:pt x="92" y="16"/>
                  </a:lnTo>
                  <a:lnTo>
                    <a:pt x="98" y="24"/>
                  </a:lnTo>
                  <a:lnTo>
                    <a:pt x="103" y="33"/>
                  </a:lnTo>
                  <a:lnTo>
                    <a:pt x="106" y="44"/>
                  </a:lnTo>
                  <a:lnTo>
                    <a:pt x="106" y="54"/>
                  </a:lnTo>
                  <a:lnTo>
                    <a:pt x="105" y="66"/>
                  </a:lnTo>
                  <a:lnTo>
                    <a:pt x="100" y="78"/>
                  </a:lnTo>
                  <a:lnTo>
                    <a:pt x="94" y="88"/>
                  </a:lnTo>
                  <a:lnTo>
                    <a:pt x="86" y="95"/>
                  </a:lnTo>
                  <a:lnTo>
                    <a:pt x="77" y="101"/>
                  </a:lnTo>
                  <a:lnTo>
                    <a:pt x="68" y="104"/>
                  </a:lnTo>
                  <a:lnTo>
                    <a:pt x="59" y="106"/>
                  </a:lnTo>
                  <a:lnTo>
                    <a:pt x="50" y="106"/>
                  </a:lnTo>
                  <a:lnTo>
                    <a:pt x="39" y="104"/>
                  </a:lnTo>
                  <a:lnTo>
                    <a:pt x="30" y="101"/>
                  </a:lnTo>
                  <a:lnTo>
                    <a:pt x="21" y="97"/>
                  </a:lnTo>
                  <a:lnTo>
                    <a:pt x="14" y="89"/>
                  </a:lnTo>
                  <a:lnTo>
                    <a:pt x="8" y="81"/>
                  </a:lnTo>
                  <a:lnTo>
                    <a:pt x="3" y="72"/>
                  </a:lnTo>
                  <a:lnTo>
                    <a:pt x="0" y="63"/>
                  </a:lnTo>
                  <a:lnTo>
                    <a:pt x="0" y="51"/>
                  </a:lnTo>
                  <a:lnTo>
                    <a:pt x="3" y="39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" name="Freeform 220"/>
            <p:cNvSpPr>
              <a:spLocks/>
            </p:cNvSpPr>
            <p:nvPr/>
          </p:nvSpPr>
          <p:spPr bwMode="auto">
            <a:xfrm>
              <a:off x="2320" y="3427"/>
              <a:ext cx="106" cy="106"/>
            </a:xfrm>
            <a:custGeom>
              <a:avLst/>
              <a:gdLst>
                <a:gd name="T0" fmla="*/ 3 w 106"/>
                <a:gd name="T1" fmla="*/ 39 h 106"/>
                <a:gd name="T2" fmla="*/ 6 w 106"/>
                <a:gd name="T3" fmla="*/ 29 h 106"/>
                <a:gd name="T4" fmla="*/ 12 w 106"/>
                <a:gd name="T5" fmla="*/ 18 h 106"/>
                <a:gd name="T6" fmla="*/ 20 w 106"/>
                <a:gd name="T7" fmla="*/ 11 h 106"/>
                <a:gd name="T8" fmla="*/ 29 w 106"/>
                <a:gd name="T9" fmla="*/ 6 h 106"/>
                <a:gd name="T10" fmla="*/ 38 w 106"/>
                <a:gd name="T11" fmla="*/ 2 h 106"/>
                <a:gd name="T12" fmla="*/ 47 w 106"/>
                <a:gd name="T13" fmla="*/ 0 h 106"/>
                <a:gd name="T14" fmla="*/ 58 w 106"/>
                <a:gd name="T15" fmla="*/ 0 h 106"/>
                <a:gd name="T16" fmla="*/ 67 w 106"/>
                <a:gd name="T17" fmla="*/ 2 h 106"/>
                <a:gd name="T18" fmla="*/ 76 w 106"/>
                <a:gd name="T19" fmla="*/ 6 h 106"/>
                <a:gd name="T20" fmla="*/ 85 w 106"/>
                <a:gd name="T21" fmla="*/ 11 h 106"/>
                <a:gd name="T22" fmla="*/ 92 w 106"/>
                <a:gd name="T23" fmla="*/ 17 h 106"/>
                <a:gd name="T24" fmla="*/ 98 w 106"/>
                <a:gd name="T25" fmla="*/ 24 h 106"/>
                <a:gd name="T26" fmla="*/ 103 w 106"/>
                <a:gd name="T27" fmla="*/ 33 h 106"/>
                <a:gd name="T28" fmla="*/ 106 w 106"/>
                <a:gd name="T29" fmla="*/ 44 h 106"/>
                <a:gd name="T30" fmla="*/ 106 w 106"/>
                <a:gd name="T31" fmla="*/ 55 h 106"/>
                <a:gd name="T32" fmla="*/ 105 w 106"/>
                <a:gd name="T33" fmla="*/ 67 h 106"/>
                <a:gd name="T34" fmla="*/ 100 w 106"/>
                <a:gd name="T35" fmla="*/ 79 h 106"/>
                <a:gd name="T36" fmla="*/ 94 w 106"/>
                <a:gd name="T37" fmla="*/ 88 h 106"/>
                <a:gd name="T38" fmla="*/ 86 w 106"/>
                <a:gd name="T39" fmla="*/ 96 h 106"/>
                <a:gd name="T40" fmla="*/ 77 w 106"/>
                <a:gd name="T41" fmla="*/ 102 h 106"/>
                <a:gd name="T42" fmla="*/ 68 w 106"/>
                <a:gd name="T43" fmla="*/ 105 h 106"/>
                <a:gd name="T44" fmla="*/ 59 w 106"/>
                <a:gd name="T45" fmla="*/ 106 h 106"/>
                <a:gd name="T46" fmla="*/ 50 w 106"/>
                <a:gd name="T47" fmla="*/ 106 h 106"/>
                <a:gd name="T48" fmla="*/ 39 w 106"/>
                <a:gd name="T49" fmla="*/ 105 h 106"/>
                <a:gd name="T50" fmla="*/ 30 w 106"/>
                <a:gd name="T51" fmla="*/ 102 h 106"/>
                <a:gd name="T52" fmla="*/ 21 w 106"/>
                <a:gd name="T53" fmla="*/ 97 h 106"/>
                <a:gd name="T54" fmla="*/ 14 w 106"/>
                <a:gd name="T55" fmla="*/ 89 h 106"/>
                <a:gd name="T56" fmla="*/ 8 w 106"/>
                <a:gd name="T57" fmla="*/ 82 h 106"/>
                <a:gd name="T58" fmla="*/ 3 w 106"/>
                <a:gd name="T59" fmla="*/ 73 h 106"/>
                <a:gd name="T60" fmla="*/ 0 w 106"/>
                <a:gd name="T61" fmla="*/ 64 h 106"/>
                <a:gd name="T62" fmla="*/ 0 w 106"/>
                <a:gd name="T63" fmla="*/ 52 h 106"/>
                <a:gd name="T64" fmla="*/ 3 w 106"/>
                <a:gd name="T65" fmla="*/ 39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6"/>
                <a:gd name="T100" fmla="*/ 0 h 106"/>
                <a:gd name="T101" fmla="*/ 106 w 106"/>
                <a:gd name="T102" fmla="*/ 106 h 1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6" h="106">
                  <a:moveTo>
                    <a:pt x="3" y="39"/>
                  </a:moveTo>
                  <a:lnTo>
                    <a:pt x="6" y="29"/>
                  </a:lnTo>
                  <a:lnTo>
                    <a:pt x="12" y="18"/>
                  </a:lnTo>
                  <a:lnTo>
                    <a:pt x="20" y="11"/>
                  </a:lnTo>
                  <a:lnTo>
                    <a:pt x="29" y="6"/>
                  </a:lnTo>
                  <a:lnTo>
                    <a:pt x="38" y="2"/>
                  </a:lnTo>
                  <a:lnTo>
                    <a:pt x="47" y="0"/>
                  </a:lnTo>
                  <a:lnTo>
                    <a:pt x="58" y="0"/>
                  </a:lnTo>
                  <a:lnTo>
                    <a:pt x="67" y="2"/>
                  </a:lnTo>
                  <a:lnTo>
                    <a:pt x="76" y="6"/>
                  </a:lnTo>
                  <a:lnTo>
                    <a:pt x="85" y="11"/>
                  </a:lnTo>
                  <a:lnTo>
                    <a:pt x="92" y="17"/>
                  </a:lnTo>
                  <a:lnTo>
                    <a:pt x="98" y="24"/>
                  </a:lnTo>
                  <a:lnTo>
                    <a:pt x="103" y="33"/>
                  </a:lnTo>
                  <a:lnTo>
                    <a:pt x="106" y="44"/>
                  </a:lnTo>
                  <a:lnTo>
                    <a:pt x="106" y="55"/>
                  </a:lnTo>
                  <a:lnTo>
                    <a:pt x="105" y="67"/>
                  </a:lnTo>
                  <a:lnTo>
                    <a:pt x="100" y="79"/>
                  </a:lnTo>
                  <a:lnTo>
                    <a:pt x="94" y="88"/>
                  </a:lnTo>
                  <a:lnTo>
                    <a:pt x="86" y="96"/>
                  </a:lnTo>
                  <a:lnTo>
                    <a:pt x="77" y="102"/>
                  </a:lnTo>
                  <a:lnTo>
                    <a:pt x="68" y="105"/>
                  </a:lnTo>
                  <a:lnTo>
                    <a:pt x="59" y="106"/>
                  </a:lnTo>
                  <a:lnTo>
                    <a:pt x="50" y="106"/>
                  </a:lnTo>
                  <a:lnTo>
                    <a:pt x="39" y="105"/>
                  </a:lnTo>
                  <a:lnTo>
                    <a:pt x="30" y="102"/>
                  </a:lnTo>
                  <a:lnTo>
                    <a:pt x="21" y="97"/>
                  </a:lnTo>
                  <a:lnTo>
                    <a:pt x="14" y="89"/>
                  </a:lnTo>
                  <a:lnTo>
                    <a:pt x="8" y="82"/>
                  </a:lnTo>
                  <a:lnTo>
                    <a:pt x="3" y="73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3" y="39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" name="Freeform 221"/>
            <p:cNvSpPr>
              <a:spLocks/>
            </p:cNvSpPr>
            <p:nvPr/>
          </p:nvSpPr>
          <p:spPr bwMode="auto">
            <a:xfrm>
              <a:off x="2426" y="3473"/>
              <a:ext cx="106" cy="106"/>
            </a:xfrm>
            <a:custGeom>
              <a:avLst/>
              <a:gdLst>
                <a:gd name="T0" fmla="*/ 3 w 106"/>
                <a:gd name="T1" fmla="*/ 39 h 106"/>
                <a:gd name="T2" fmla="*/ 6 w 106"/>
                <a:gd name="T3" fmla="*/ 28 h 106"/>
                <a:gd name="T4" fmla="*/ 12 w 106"/>
                <a:gd name="T5" fmla="*/ 18 h 106"/>
                <a:gd name="T6" fmla="*/ 20 w 106"/>
                <a:gd name="T7" fmla="*/ 10 h 106"/>
                <a:gd name="T8" fmla="*/ 29 w 106"/>
                <a:gd name="T9" fmla="*/ 6 h 106"/>
                <a:gd name="T10" fmla="*/ 38 w 106"/>
                <a:gd name="T11" fmla="*/ 1 h 106"/>
                <a:gd name="T12" fmla="*/ 47 w 106"/>
                <a:gd name="T13" fmla="*/ 0 h 106"/>
                <a:gd name="T14" fmla="*/ 58 w 106"/>
                <a:gd name="T15" fmla="*/ 0 h 106"/>
                <a:gd name="T16" fmla="*/ 67 w 106"/>
                <a:gd name="T17" fmla="*/ 1 h 106"/>
                <a:gd name="T18" fmla="*/ 76 w 106"/>
                <a:gd name="T19" fmla="*/ 6 h 106"/>
                <a:gd name="T20" fmla="*/ 85 w 106"/>
                <a:gd name="T21" fmla="*/ 10 h 106"/>
                <a:gd name="T22" fmla="*/ 92 w 106"/>
                <a:gd name="T23" fmla="*/ 16 h 106"/>
                <a:gd name="T24" fmla="*/ 98 w 106"/>
                <a:gd name="T25" fmla="*/ 24 h 106"/>
                <a:gd name="T26" fmla="*/ 103 w 106"/>
                <a:gd name="T27" fmla="*/ 33 h 106"/>
                <a:gd name="T28" fmla="*/ 106 w 106"/>
                <a:gd name="T29" fmla="*/ 43 h 106"/>
                <a:gd name="T30" fmla="*/ 106 w 106"/>
                <a:gd name="T31" fmla="*/ 54 h 106"/>
                <a:gd name="T32" fmla="*/ 105 w 106"/>
                <a:gd name="T33" fmla="*/ 66 h 106"/>
                <a:gd name="T34" fmla="*/ 100 w 106"/>
                <a:gd name="T35" fmla="*/ 78 h 106"/>
                <a:gd name="T36" fmla="*/ 94 w 106"/>
                <a:gd name="T37" fmla="*/ 87 h 106"/>
                <a:gd name="T38" fmla="*/ 86 w 106"/>
                <a:gd name="T39" fmla="*/ 95 h 106"/>
                <a:gd name="T40" fmla="*/ 77 w 106"/>
                <a:gd name="T41" fmla="*/ 101 h 106"/>
                <a:gd name="T42" fmla="*/ 68 w 106"/>
                <a:gd name="T43" fmla="*/ 104 h 106"/>
                <a:gd name="T44" fmla="*/ 59 w 106"/>
                <a:gd name="T45" fmla="*/ 106 h 106"/>
                <a:gd name="T46" fmla="*/ 50 w 106"/>
                <a:gd name="T47" fmla="*/ 106 h 106"/>
                <a:gd name="T48" fmla="*/ 39 w 106"/>
                <a:gd name="T49" fmla="*/ 104 h 106"/>
                <a:gd name="T50" fmla="*/ 30 w 106"/>
                <a:gd name="T51" fmla="*/ 101 h 106"/>
                <a:gd name="T52" fmla="*/ 21 w 106"/>
                <a:gd name="T53" fmla="*/ 96 h 106"/>
                <a:gd name="T54" fmla="*/ 14 w 106"/>
                <a:gd name="T55" fmla="*/ 89 h 106"/>
                <a:gd name="T56" fmla="*/ 8 w 106"/>
                <a:gd name="T57" fmla="*/ 81 h 106"/>
                <a:gd name="T58" fmla="*/ 3 w 106"/>
                <a:gd name="T59" fmla="*/ 72 h 106"/>
                <a:gd name="T60" fmla="*/ 0 w 106"/>
                <a:gd name="T61" fmla="*/ 63 h 106"/>
                <a:gd name="T62" fmla="*/ 0 w 106"/>
                <a:gd name="T63" fmla="*/ 51 h 106"/>
                <a:gd name="T64" fmla="*/ 3 w 106"/>
                <a:gd name="T65" fmla="*/ 39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6"/>
                <a:gd name="T100" fmla="*/ 0 h 106"/>
                <a:gd name="T101" fmla="*/ 106 w 106"/>
                <a:gd name="T102" fmla="*/ 106 h 1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6" h="106">
                  <a:moveTo>
                    <a:pt x="3" y="39"/>
                  </a:moveTo>
                  <a:lnTo>
                    <a:pt x="6" y="28"/>
                  </a:lnTo>
                  <a:lnTo>
                    <a:pt x="12" y="18"/>
                  </a:lnTo>
                  <a:lnTo>
                    <a:pt x="20" y="10"/>
                  </a:lnTo>
                  <a:lnTo>
                    <a:pt x="29" y="6"/>
                  </a:lnTo>
                  <a:lnTo>
                    <a:pt x="38" y="1"/>
                  </a:lnTo>
                  <a:lnTo>
                    <a:pt x="47" y="0"/>
                  </a:lnTo>
                  <a:lnTo>
                    <a:pt x="58" y="0"/>
                  </a:lnTo>
                  <a:lnTo>
                    <a:pt x="67" y="1"/>
                  </a:lnTo>
                  <a:lnTo>
                    <a:pt x="76" y="6"/>
                  </a:lnTo>
                  <a:lnTo>
                    <a:pt x="85" y="10"/>
                  </a:lnTo>
                  <a:lnTo>
                    <a:pt x="92" y="16"/>
                  </a:lnTo>
                  <a:lnTo>
                    <a:pt x="98" y="24"/>
                  </a:lnTo>
                  <a:lnTo>
                    <a:pt x="103" y="33"/>
                  </a:lnTo>
                  <a:lnTo>
                    <a:pt x="106" y="43"/>
                  </a:lnTo>
                  <a:lnTo>
                    <a:pt x="106" y="54"/>
                  </a:lnTo>
                  <a:lnTo>
                    <a:pt x="105" y="66"/>
                  </a:lnTo>
                  <a:lnTo>
                    <a:pt x="100" y="78"/>
                  </a:lnTo>
                  <a:lnTo>
                    <a:pt x="94" y="87"/>
                  </a:lnTo>
                  <a:lnTo>
                    <a:pt x="86" y="95"/>
                  </a:lnTo>
                  <a:lnTo>
                    <a:pt x="77" y="101"/>
                  </a:lnTo>
                  <a:lnTo>
                    <a:pt x="68" y="104"/>
                  </a:lnTo>
                  <a:lnTo>
                    <a:pt x="59" y="106"/>
                  </a:lnTo>
                  <a:lnTo>
                    <a:pt x="50" y="106"/>
                  </a:lnTo>
                  <a:lnTo>
                    <a:pt x="39" y="104"/>
                  </a:lnTo>
                  <a:lnTo>
                    <a:pt x="30" y="101"/>
                  </a:lnTo>
                  <a:lnTo>
                    <a:pt x="21" y="96"/>
                  </a:lnTo>
                  <a:lnTo>
                    <a:pt x="14" y="89"/>
                  </a:lnTo>
                  <a:lnTo>
                    <a:pt x="8" y="81"/>
                  </a:lnTo>
                  <a:lnTo>
                    <a:pt x="3" y="72"/>
                  </a:lnTo>
                  <a:lnTo>
                    <a:pt x="0" y="63"/>
                  </a:lnTo>
                  <a:lnTo>
                    <a:pt x="0" y="51"/>
                  </a:lnTo>
                  <a:lnTo>
                    <a:pt x="3" y="39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" name="Freeform 222"/>
            <p:cNvSpPr>
              <a:spLocks/>
            </p:cNvSpPr>
            <p:nvPr/>
          </p:nvSpPr>
          <p:spPr bwMode="auto">
            <a:xfrm>
              <a:off x="2547" y="3518"/>
              <a:ext cx="106" cy="106"/>
            </a:xfrm>
            <a:custGeom>
              <a:avLst/>
              <a:gdLst>
                <a:gd name="T0" fmla="*/ 3 w 106"/>
                <a:gd name="T1" fmla="*/ 39 h 106"/>
                <a:gd name="T2" fmla="*/ 6 w 106"/>
                <a:gd name="T3" fmla="*/ 29 h 106"/>
                <a:gd name="T4" fmla="*/ 12 w 106"/>
                <a:gd name="T5" fmla="*/ 18 h 106"/>
                <a:gd name="T6" fmla="*/ 20 w 106"/>
                <a:gd name="T7" fmla="*/ 11 h 106"/>
                <a:gd name="T8" fmla="*/ 29 w 106"/>
                <a:gd name="T9" fmla="*/ 6 h 106"/>
                <a:gd name="T10" fmla="*/ 38 w 106"/>
                <a:gd name="T11" fmla="*/ 1 h 106"/>
                <a:gd name="T12" fmla="*/ 47 w 106"/>
                <a:gd name="T13" fmla="*/ 0 h 106"/>
                <a:gd name="T14" fmla="*/ 58 w 106"/>
                <a:gd name="T15" fmla="*/ 0 h 106"/>
                <a:gd name="T16" fmla="*/ 67 w 106"/>
                <a:gd name="T17" fmla="*/ 1 h 106"/>
                <a:gd name="T18" fmla="*/ 76 w 106"/>
                <a:gd name="T19" fmla="*/ 6 h 106"/>
                <a:gd name="T20" fmla="*/ 85 w 106"/>
                <a:gd name="T21" fmla="*/ 11 h 106"/>
                <a:gd name="T22" fmla="*/ 93 w 106"/>
                <a:gd name="T23" fmla="*/ 17 h 106"/>
                <a:gd name="T24" fmla="*/ 99 w 106"/>
                <a:gd name="T25" fmla="*/ 24 h 106"/>
                <a:gd name="T26" fmla="*/ 103 w 106"/>
                <a:gd name="T27" fmla="*/ 33 h 106"/>
                <a:gd name="T28" fmla="*/ 106 w 106"/>
                <a:gd name="T29" fmla="*/ 44 h 106"/>
                <a:gd name="T30" fmla="*/ 106 w 106"/>
                <a:gd name="T31" fmla="*/ 54 h 106"/>
                <a:gd name="T32" fmla="*/ 105 w 106"/>
                <a:gd name="T33" fmla="*/ 67 h 106"/>
                <a:gd name="T34" fmla="*/ 100 w 106"/>
                <a:gd name="T35" fmla="*/ 79 h 106"/>
                <a:gd name="T36" fmla="*/ 94 w 106"/>
                <a:gd name="T37" fmla="*/ 88 h 106"/>
                <a:gd name="T38" fmla="*/ 87 w 106"/>
                <a:gd name="T39" fmla="*/ 95 h 106"/>
                <a:gd name="T40" fmla="*/ 77 w 106"/>
                <a:gd name="T41" fmla="*/ 101 h 106"/>
                <a:gd name="T42" fmla="*/ 68 w 106"/>
                <a:gd name="T43" fmla="*/ 104 h 106"/>
                <a:gd name="T44" fmla="*/ 59 w 106"/>
                <a:gd name="T45" fmla="*/ 106 h 106"/>
                <a:gd name="T46" fmla="*/ 50 w 106"/>
                <a:gd name="T47" fmla="*/ 106 h 106"/>
                <a:gd name="T48" fmla="*/ 40 w 106"/>
                <a:gd name="T49" fmla="*/ 104 h 106"/>
                <a:gd name="T50" fmla="*/ 30 w 106"/>
                <a:gd name="T51" fmla="*/ 101 h 106"/>
                <a:gd name="T52" fmla="*/ 21 w 106"/>
                <a:gd name="T53" fmla="*/ 97 h 106"/>
                <a:gd name="T54" fmla="*/ 14 w 106"/>
                <a:gd name="T55" fmla="*/ 89 h 106"/>
                <a:gd name="T56" fmla="*/ 8 w 106"/>
                <a:gd name="T57" fmla="*/ 82 h 106"/>
                <a:gd name="T58" fmla="*/ 3 w 106"/>
                <a:gd name="T59" fmla="*/ 73 h 106"/>
                <a:gd name="T60" fmla="*/ 0 w 106"/>
                <a:gd name="T61" fmla="*/ 64 h 106"/>
                <a:gd name="T62" fmla="*/ 0 w 106"/>
                <a:gd name="T63" fmla="*/ 51 h 106"/>
                <a:gd name="T64" fmla="*/ 3 w 106"/>
                <a:gd name="T65" fmla="*/ 39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6"/>
                <a:gd name="T100" fmla="*/ 0 h 106"/>
                <a:gd name="T101" fmla="*/ 106 w 106"/>
                <a:gd name="T102" fmla="*/ 106 h 1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6" h="106">
                  <a:moveTo>
                    <a:pt x="3" y="39"/>
                  </a:moveTo>
                  <a:lnTo>
                    <a:pt x="6" y="29"/>
                  </a:lnTo>
                  <a:lnTo>
                    <a:pt x="12" y="18"/>
                  </a:lnTo>
                  <a:lnTo>
                    <a:pt x="20" y="11"/>
                  </a:lnTo>
                  <a:lnTo>
                    <a:pt x="29" y="6"/>
                  </a:lnTo>
                  <a:lnTo>
                    <a:pt x="38" y="1"/>
                  </a:lnTo>
                  <a:lnTo>
                    <a:pt x="47" y="0"/>
                  </a:lnTo>
                  <a:lnTo>
                    <a:pt x="58" y="0"/>
                  </a:lnTo>
                  <a:lnTo>
                    <a:pt x="67" y="1"/>
                  </a:lnTo>
                  <a:lnTo>
                    <a:pt x="76" y="6"/>
                  </a:lnTo>
                  <a:lnTo>
                    <a:pt x="85" y="11"/>
                  </a:lnTo>
                  <a:lnTo>
                    <a:pt x="93" y="17"/>
                  </a:lnTo>
                  <a:lnTo>
                    <a:pt x="99" y="24"/>
                  </a:lnTo>
                  <a:lnTo>
                    <a:pt x="103" y="33"/>
                  </a:lnTo>
                  <a:lnTo>
                    <a:pt x="106" y="44"/>
                  </a:lnTo>
                  <a:lnTo>
                    <a:pt x="106" y="54"/>
                  </a:lnTo>
                  <a:lnTo>
                    <a:pt x="105" y="67"/>
                  </a:lnTo>
                  <a:lnTo>
                    <a:pt x="100" y="79"/>
                  </a:lnTo>
                  <a:lnTo>
                    <a:pt x="94" y="88"/>
                  </a:lnTo>
                  <a:lnTo>
                    <a:pt x="87" y="95"/>
                  </a:lnTo>
                  <a:lnTo>
                    <a:pt x="77" y="101"/>
                  </a:lnTo>
                  <a:lnTo>
                    <a:pt x="68" y="104"/>
                  </a:lnTo>
                  <a:lnTo>
                    <a:pt x="59" y="106"/>
                  </a:lnTo>
                  <a:lnTo>
                    <a:pt x="50" y="106"/>
                  </a:lnTo>
                  <a:lnTo>
                    <a:pt x="40" y="104"/>
                  </a:lnTo>
                  <a:lnTo>
                    <a:pt x="30" y="101"/>
                  </a:lnTo>
                  <a:lnTo>
                    <a:pt x="21" y="97"/>
                  </a:lnTo>
                  <a:lnTo>
                    <a:pt x="14" y="89"/>
                  </a:lnTo>
                  <a:lnTo>
                    <a:pt x="8" y="82"/>
                  </a:lnTo>
                  <a:lnTo>
                    <a:pt x="3" y="73"/>
                  </a:lnTo>
                  <a:lnTo>
                    <a:pt x="0" y="64"/>
                  </a:lnTo>
                  <a:lnTo>
                    <a:pt x="0" y="51"/>
                  </a:lnTo>
                  <a:lnTo>
                    <a:pt x="3" y="39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223"/>
            <p:cNvSpPr>
              <a:spLocks/>
            </p:cNvSpPr>
            <p:nvPr/>
          </p:nvSpPr>
          <p:spPr bwMode="auto">
            <a:xfrm>
              <a:off x="2668" y="3533"/>
              <a:ext cx="106" cy="106"/>
            </a:xfrm>
            <a:custGeom>
              <a:avLst/>
              <a:gdLst>
                <a:gd name="T0" fmla="*/ 3 w 106"/>
                <a:gd name="T1" fmla="*/ 39 h 106"/>
                <a:gd name="T2" fmla="*/ 6 w 106"/>
                <a:gd name="T3" fmla="*/ 29 h 106"/>
                <a:gd name="T4" fmla="*/ 12 w 106"/>
                <a:gd name="T5" fmla="*/ 18 h 106"/>
                <a:gd name="T6" fmla="*/ 20 w 106"/>
                <a:gd name="T7" fmla="*/ 11 h 106"/>
                <a:gd name="T8" fmla="*/ 29 w 106"/>
                <a:gd name="T9" fmla="*/ 6 h 106"/>
                <a:gd name="T10" fmla="*/ 38 w 106"/>
                <a:gd name="T11" fmla="*/ 2 h 106"/>
                <a:gd name="T12" fmla="*/ 47 w 106"/>
                <a:gd name="T13" fmla="*/ 0 h 106"/>
                <a:gd name="T14" fmla="*/ 58 w 106"/>
                <a:gd name="T15" fmla="*/ 0 h 106"/>
                <a:gd name="T16" fmla="*/ 67 w 106"/>
                <a:gd name="T17" fmla="*/ 2 h 106"/>
                <a:gd name="T18" fmla="*/ 76 w 106"/>
                <a:gd name="T19" fmla="*/ 6 h 106"/>
                <a:gd name="T20" fmla="*/ 85 w 106"/>
                <a:gd name="T21" fmla="*/ 11 h 106"/>
                <a:gd name="T22" fmla="*/ 93 w 106"/>
                <a:gd name="T23" fmla="*/ 17 h 106"/>
                <a:gd name="T24" fmla="*/ 99 w 106"/>
                <a:gd name="T25" fmla="*/ 24 h 106"/>
                <a:gd name="T26" fmla="*/ 103 w 106"/>
                <a:gd name="T27" fmla="*/ 33 h 106"/>
                <a:gd name="T28" fmla="*/ 106 w 106"/>
                <a:gd name="T29" fmla="*/ 44 h 106"/>
                <a:gd name="T30" fmla="*/ 106 w 106"/>
                <a:gd name="T31" fmla="*/ 55 h 106"/>
                <a:gd name="T32" fmla="*/ 105 w 106"/>
                <a:gd name="T33" fmla="*/ 67 h 106"/>
                <a:gd name="T34" fmla="*/ 100 w 106"/>
                <a:gd name="T35" fmla="*/ 79 h 106"/>
                <a:gd name="T36" fmla="*/ 94 w 106"/>
                <a:gd name="T37" fmla="*/ 88 h 106"/>
                <a:gd name="T38" fmla="*/ 87 w 106"/>
                <a:gd name="T39" fmla="*/ 96 h 106"/>
                <a:gd name="T40" fmla="*/ 78 w 106"/>
                <a:gd name="T41" fmla="*/ 102 h 106"/>
                <a:gd name="T42" fmla="*/ 68 w 106"/>
                <a:gd name="T43" fmla="*/ 105 h 106"/>
                <a:gd name="T44" fmla="*/ 59 w 106"/>
                <a:gd name="T45" fmla="*/ 106 h 106"/>
                <a:gd name="T46" fmla="*/ 50 w 106"/>
                <a:gd name="T47" fmla="*/ 106 h 106"/>
                <a:gd name="T48" fmla="*/ 40 w 106"/>
                <a:gd name="T49" fmla="*/ 105 h 106"/>
                <a:gd name="T50" fmla="*/ 31 w 106"/>
                <a:gd name="T51" fmla="*/ 102 h 106"/>
                <a:gd name="T52" fmla="*/ 22 w 106"/>
                <a:gd name="T53" fmla="*/ 97 h 106"/>
                <a:gd name="T54" fmla="*/ 14 w 106"/>
                <a:gd name="T55" fmla="*/ 89 h 106"/>
                <a:gd name="T56" fmla="*/ 8 w 106"/>
                <a:gd name="T57" fmla="*/ 82 h 106"/>
                <a:gd name="T58" fmla="*/ 3 w 106"/>
                <a:gd name="T59" fmla="*/ 73 h 106"/>
                <a:gd name="T60" fmla="*/ 0 w 106"/>
                <a:gd name="T61" fmla="*/ 64 h 106"/>
                <a:gd name="T62" fmla="*/ 0 w 106"/>
                <a:gd name="T63" fmla="*/ 52 h 106"/>
                <a:gd name="T64" fmla="*/ 3 w 106"/>
                <a:gd name="T65" fmla="*/ 39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6"/>
                <a:gd name="T100" fmla="*/ 0 h 106"/>
                <a:gd name="T101" fmla="*/ 106 w 106"/>
                <a:gd name="T102" fmla="*/ 106 h 1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6" h="106">
                  <a:moveTo>
                    <a:pt x="3" y="39"/>
                  </a:moveTo>
                  <a:lnTo>
                    <a:pt x="6" y="29"/>
                  </a:lnTo>
                  <a:lnTo>
                    <a:pt x="12" y="18"/>
                  </a:lnTo>
                  <a:lnTo>
                    <a:pt x="20" y="11"/>
                  </a:lnTo>
                  <a:lnTo>
                    <a:pt x="29" y="6"/>
                  </a:lnTo>
                  <a:lnTo>
                    <a:pt x="38" y="2"/>
                  </a:lnTo>
                  <a:lnTo>
                    <a:pt x="47" y="0"/>
                  </a:lnTo>
                  <a:lnTo>
                    <a:pt x="58" y="0"/>
                  </a:lnTo>
                  <a:lnTo>
                    <a:pt x="67" y="2"/>
                  </a:lnTo>
                  <a:lnTo>
                    <a:pt x="76" y="6"/>
                  </a:lnTo>
                  <a:lnTo>
                    <a:pt x="85" y="11"/>
                  </a:lnTo>
                  <a:lnTo>
                    <a:pt x="93" y="17"/>
                  </a:lnTo>
                  <a:lnTo>
                    <a:pt x="99" y="24"/>
                  </a:lnTo>
                  <a:lnTo>
                    <a:pt x="103" y="33"/>
                  </a:lnTo>
                  <a:lnTo>
                    <a:pt x="106" y="44"/>
                  </a:lnTo>
                  <a:lnTo>
                    <a:pt x="106" y="55"/>
                  </a:lnTo>
                  <a:lnTo>
                    <a:pt x="105" y="67"/>
                  </a:lnTo>
                  <a:lnTo>
                    <a:pt x="100" y="79"/>
                  </a:lnTo>
                  <a:lnTo>
                    <a:pt x="94" y="88"/>
                  </a:lnTo>
                  <a:lnTo>
                    <a:pt x="87" y="96"/>
                  </a:lnTo>
                  <a:lnTo>
                    <a:pt x="78" y="102"/>
                  </a:lnTo>
                  <a:lnTo>
                    <a:pt x="68" y="105"/>
                  </a:lnTo>
                  <a:lnTo>
                    <a:pt x="59" y="106"/>
                  </a:lnTo>
                  <a:lnTo>
                    <a:pt x="50" y="106"/>
                  </a:lnTo>
                  <a:lnTo>
                    <a:pt x="40" y="105"/>
                  </a:lnTo>
                  <a:lnTo>
                    <a:pt x="31" y="102"/>
                  </a:lnTo>
                  <a:lnTo>
                    <a:pt x="22" y="97"/>
                  </a:lnTo>
                  <a:lnTo>
                    <a:pt x="14" y="89"/>
                  </a:lnTo>
                  <a:lnTo>
                    <a:pt x="8" y="82"/>
                  </a:lnTo>
                  <a:lnTo>
                    <a:pt x="3" y="73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3" y="39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224"/>
            <p:cNvSpPr>
              <a:spLocks/>
            </p:cNvSpPr>
            <p:nvPr/>
          </p:nvSpPr>
          <p:spPr bwMode="auto">
            <a:xfrm>
              <a:off x="2789" y="3533"/>
              <a:ext cx="107" cy="106"/>
            </a:xfrm>
            <a:custGeom>
              <a:avLst/>
              <a:gdLst>
                <a:gd name="T0" fmla="*/ 4 w 107"/>
                <a:gd name="T1" fmla="*/ 39 h 106"/>
                <a:gd name="T2" fmla="*/ 7 w 107"/>
                <a:gd name="T3" fmla="*/ 29 h 106"/>
                <a:gd name="T4" fmla="*/ 13 w 107"/>
                <a:gd name="T5" fmla="*/ 18 h 106"/>
                <a:gd name="T6" fmla="*/ 20 w 107"/>
                <a:gd name="T7" fmla="*/ 11 h 106"/>
                <a:gd name="T8" fmla="*/ 29 w 107"/>
                <a:gd name="T9" fmla="*/ 6 h 106"/>
                <a:gd name="T10" fmla="*/ 38 w 107"/>
                <a:gd name="T11" fmla="*/ 2 h 106"/>
                <a:gd name="T12" fmla="*/ 47 w 107"/>
                <a:gd name="T13" fmla="*/ 0 h 106"/>
                <a:gd name="T14" fmla="*/ 58 w 107"/>
                <a:gd name="T15" fmla="*/ 0 h 106"/>
                <a:gd name="T16" fmla="*/ 67 w 107"/>
                <a:gd name="T17" fmla="*/ 2 h 106"/>
                <a:gd name="T18" fmla="*/ 76 w 107"/>
                <a:gd name="T19" fmla="*/ 6 h 106"/>
                <a:gd name="T20" fmla="*/ 85 w 107"/>
                <a:gd name="T21" fmla="*/ 11 h 106"/>
                <a:gd name="T22" fmla="*/ 93 w 107"/>
                <a:gd name="T23" fmla="*/ 17 h 106"/>
                <a:gd name="T24" fmla="*/ 99 w 107"/>
                <a:gd name="T25" fmla="*/ 24 h 106"/>
                <a:gd name="T26" fmla="*/ 103 w 107"/>
                <a:gd name="T27" fmla="*/ 33 h 106"/>
                <a:gd name="T28" fmla="*/ 107 w 107"/>
                <a:gd name="T29" fmla="*/ 44 h 106"/>
                <a:gd name="T30" fmla="*/ 107 w 107"/>
                <a:gd name="T31" fmla="*/ 55 h 106"/>
                <a:gd name="T32" fmla="*/ 105 w 107"/>
                <a:gd name="T33" fmla="*/ 67 h 106"/>
                <a:gd name="T34" fmla="*/ 100 w 107"/>
                <a:gd name="T35" fmla="*/ 79 h 106"/>
                <a:gd name="T36" fmla="*/ 94 w 107"/>
                <a:gd name="T37" fmla="*/ 88 h 106"/>
                <a:gd name="T38" fmla="*/ 87 w 107"/>
                <a:gd name="T39" fmla="*/ 96 h 106"/>
                <a:gd name="T40" fmla="*/ 78 w 107"/>
                <a:gd name="T41" fmla="*/ 102 h 106"/>
                <a:gd name="T42" fmla="*/ 69 w 107"/>
                <a:gd name="T43" fmla="*/ 105 h 106"/>
                <a:gd name="T44" fmla="*/ 60 w 107"/>
                <a:gd name="T45" fmla="*/ 106 h 106"/>
                <a:gd name="T46" fmla="*/ 50 w 107"/>
                <a:gd name="T47" fmla="*/ 106 h 106"/>
                <a:gd name="T48" fmla="*/ 40 w 107"/>
                <a:gd name="T49" fmla="*/ 105 h 106"/>
                <a:gd name="T50" fmla="*/ 31 w 107"/>
                <a:gd name="T51" fmla="*/ 102 h 106"/>
                <a:gd name="T52" fmla="*/ 22 w 107"/>
                <a:gd name="T53" fmla="*/ 97 h 106"/>
                <a:gd name="T54" fmla="*/ 14 w 107"/>
                <a:gd name="T55" fmla="*/ 89 h 106"/>
                <a:gd name="T56" fmla="*/ 8 w 107"/>
                <a:gd name="T57" fmla="*/ 82 h 106"/>
                <a:gd name="T58" fmla="*/ 4 w 107"/>
                <a:gd name="T59" fmla="*/ 73 h 106"/>
                <a:gd name="T60" fmla="*/ 0 w 107"/>
                <a:gd name="T61" fmla="*/ 64 h 106"/>
                <a:gd name="T62" fmla="*/ 0 w 107"/>
                <a:gd name="T63" fmla="*/ 52 h 106"/>
                <a:gd name="T64" fmla="*/ 4 w 107"/>
                <a:gd name="T65" fmla="*/ 39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7"/>
                <a:gd name="T100" fmla="*/ 0 h 106"/>
                <a:gd name="T101" fmla="*/ 107 w 107"/>
                <a:gd name="T102" fmla="*/ 106 h 1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7" h="106">
                  <a:moveTo>
                    <a:pt x="4" y="39"/>
                  </a:moveTo>
                  <a:lnTo>
                    <a:pt x="7" y="29"/>
                  </a:lnTo>
                  <a:lnTo>
                    <a:pt x="13" y="18"/>
                  </a:lnTo>
                  <a:lnTo>
                    <a:pt x="20" y="11"/>
                  </a:lnTo>
                  <a:lnTo>
                    <a:pt x="29" y="6"/>
                  </a:lnTo>
                  <a:lnTo>
                    <a:pt x="38" y="2"/>
                  </a:lnTo>
                  <a:lnTo>
                    <a:pt x="47" y="0"/>
                  </a:lnTo>
                  <a:lnTo>
                    <a:pt x="58" y="0"/>
                  </a:lnTo>
                  <a:lnTo>
                    <a:pt x="67" y="2"/>
                  </a:lnTo>
                  <a:lnTo>
                    <a:pt x="76" y="6"/>
                  </a:lnTo>
                  <a:lnTo>
                    <a:pt x="85" y="11"/>
                  </a:lnTo>
                  <a:lnTo>
                    <a:pt x="93" y="17"/>
                  </a:lnTo>
                  <a:lnTo>
                    <a:pt x="99" y="24"/>
                  </a:lnTo>
                  <a:lnTo>
                    <a:pt x="103" y="33"/>
                  </a:lnTo>
                  <a:lnTo>
                    <a:pt x="107" y="44"/>
                  </a:lnTo>
                  <a:lnTo>
                    <a:pt x="107" y="55"/>
                  </a:lnTo>
                  <a:lnTo>
                    <a:pt x="105" y="67"/>
                  </a:lnTo>
                  <a:lnTo>
                    <a:pt x="100" y="79"/>
                  </a:lnTo>
                  <a:lnTo>
                    <a:pt x="94" y="88"/>
                  </a:lnTo>
                  <a:lnTo>
                    <a:pt x="87" y="96"/>
                  </a:lnTo>
                  <a:lnTo>
                    <a:pt x="78" y="102"/>
                  </a:lnTo>
                  <a:lnTo>
                    <a:pt x="69" y="105"/>
                  </a:lnTo>
                  <a:lnTo>
                    <a:pt x="60" y="106"/>
                  </a:lnTo>
                  <a:lnTo>
                    <a:pt x="50" y="106"/>
                  </a:lnTo>
                  <a:lnTo>
                    <a:pt x="40" y="105"/>
                  </a:lnTo>
                  <a:lnTo>
                    <a:pt x="31" y="102"/>
                  </a:lnTo>
                  <a:lnTo>
                    <a:pt x="22" y="97"/>
                  </a:lnTo>
                  <a:lnTo>
                    <a:pt x="14" y="89"/>
                  </a:lnTo>
                  <a:lnTo>
                    <a:pt x="8" y="82"/>
                  </a:lnTo>
                  <a:lnTo>
                    <a:pt x="4" y="73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4" y="39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Freeform 225"/>
            <p:cNvSpPr>
              <a:spLocks/>
            </p:cNvSpPr>
            <p:nvPr/>
          </p:nvSpPr>
          <p:spPr bwMode="auto">
            <a:xfrm>
              <a:off x="2911" y="3503"/>
              <a:ext cx="106" cy="106"/>
            </a:xfrm>
            <a:custGeom>
              <a:avLst/>
              <a:gdLst>
                <a:gd name="T0" fmla="*/ 3 w 106"/>
                <a:gd name="T1" fmla="*/ 39 h 106"/>
                <a:gd name="T2" fmla="*/ 6 w 106"/>
                <a:gd name="T3" fmla="*/ 29 h 106"/>
                <a:gd name="T4" fmla="*/ 12 w 106"/>
                <a:gd name="T5" fmla="*/ 18 h 106"/>
                <a:gd name="T6" fmla="*/ 19 w 106"/>
                <a:gd name="T7" fmla="*/ 10 h 106"/>
                <a:gd name="T8" fmla="*/ 28 w 106"/>
                <a:gd name="T9" fmla="*/ 6 h 106"/>
                <a:gd name="T10" fmla="*/ 38 w 106"/>
                <a:gd name="T11" fmla="*/ 1 h 106"/>
                <a:gd name="T12" fmla="*/ 47 w 106"/>
                <a:gd name="T13" fmla="*/ 0 h 106"/>
                <a:gd name="T14" fmla="*/ 57 w 106"/>
                <a:gd name="T15" fmla="*/ 0 h 106"/>
                <a:gd name="T16" fmla="*/ 66 w 106"/>
                <a:gd name="T17" fmla="*/ 1 h 106"/>
                <a:gd name="T18" fmla="*/ 75 w 106"/>
                <a:gd name="T19" fmla="*/ 6 h 106"/>
                <a:gd name="T20" fmla="*/ 84 w 106"/>
                <a:gd name="T21" fmla="*/ 10 h 106"/>
                <a:gd name="T22" fmla="*/ 92 w 106"/>
                <a:gd name="T23" fmla="*/ 16 h 106"/>
                <a:gd name="T24" fmla="*/ 98 w 106"/>
                <a:gd name="T25" fmla="*/ 24 h 106"/>
                <a:gd name="T26" fmla="*/ 103 w 106"/>
                <a:gd name="T27" fmla="*/ 33 h 106"/>
                <a:gd name="T28" fmla="*/ 106 w 106"/>
                <a:gd name="T29" fmla="*/ 44 h 106"/>
                <a:gd name="T30" fmla="*/ 106 w 106"/>
                <a:gd name="T31" fmla="*/ 54 h 106"/>
                <a:gd name="T32" fmla="*/ 104 w 106"/>
                <a:gd name="T33" fmla="*/ 66 h 106"/>
                <a:gd name="T34" fmla="*/ 100 w 106"/>
                <a:gd name="T35" fmla="*/ 79 h 106"/>
                <a:gd name="T36" fmla="*/ 94 w 106"/>
                <a:gd name="T37" fmla="*/ 88 h 106"/>
                <a:gd name="T38" fmla="*/ 86 w 106"/>
                <a:gd name="T39" fmla="*/ 95 h 106"/>
                <a:gd name="T40" fmla="*/ 77 w 106"/>
                <a:gd name="T41" fmla="*/ 101 h 106"/>
                <a:gd name="T42" fmla="*/ 68 w 106"/>
                <a:gd name="T43" fmla="*/ 104 h 106"/>
                <a:gd name="T44" fmla="*/ 59 w 106"/>
                <a:gd name="T45" fmla="*/ 106 h 106"/>
                <a:gd name="T46" fmla="*/ 50 w 106"/>
                <a:gd name="T47" fmla="*/ 106 h 106"/>
                <a:gd name="T48" fmla="*/ 39 w 106"/>
                <a:gd name="T49" fmla="*/ 104 h 106"/>
                <a:gd name="T50" fmla="*/ 30 w 106"/>
                <a:gd name="T51" fmla="*/ 101 h 106"/>
                <a:gd name="T52" fmla="*/ 21 w 106"/>
                <a:gd name="T53" fmla="*/ 97 h 106"/>
                <a:gd name="T54" fmla="*/ 13 w 106"/>
                <a:gd name="T55" fmla="*/ 89 h 106"/>
                <a:gd name="T56" fmla="*/ 7 w 106"/>
                <a:gd name="T57" fmla="*/ 82 h 106"/>
                <a:gd name="T58" fmla="*/ 3 w 106"/>
                <a:gd name="T59" fmla="*/ 73 h 106"/>
                <a:gd name="T60" fmla="*/ 0 w 106"/>
                <a:gd name="T61" fmla="*/ 63 h 106"/>
                <a:gd name="T62" fmla="*/ 0 w 106"/>
                <a:gd name="T63" fmla="*/ 51 h 106"/>
                <a:gd name="T64" fmla="*/ 3 w 106"/>
                <a:gd name="T65" fmla="*/ 39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6"/>
                <a:gd name="T100" fmla="*/ 0 h 106"/>
                <a:gd name="T101" fmla="*/ 106 w 106"/>
                <a:gd name="T102" fmla="*/ 106 h 1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6" h="106">
                  <a:moveTo>
                    <a:pt x="3" y="39"/>
                  </a:moveTo>
                  <a:lnTo>
                    <a:pt x="6" y="29"/>
                  </a:lnTo>
                  <a:lnTo>
                    <a:pt x="12" y="18"/>
                  </a:lnTo>
                  <a:lnTo>
                    <a:pt x="19" y="10"/>
                  </a:lnTo>
                  <a:lnTo>
                    <a:pt x="28" y="6"/>
                  </a:lnTo>
                  <a:lnTo>
                    <a:pt x="38" y="1"/>
                  </a:lnTo>
                  <a:lnTo>
                    <a:pt x="47" y="0"/>
                  </a:lnTo>
                  <a:lnTo>
                    <a:pt x="57" y="0"/>
                  </a:lnTo>
                  <a:lnTo>
                    <a:pt x="66" y="1"/>
                  </a:lnTo>
                  <a:lnTo>
                    <a:pt x="75" y="6"/>
                  </a:lnTo>
                  <a:lnTo>
                    <a:pt x="84" y="10"/>
                  </a:lnTo>
                  <a:lnTo>
                    <a:pt x="92" y="16"/>
                  </a:lnTo>
                  <a:lnTo>
                    <a:pt x="98" y="24"/>
                  </a:lnTo>
                  <a:lnTo>
                    <a:pt x="103" y="33"/>
                  </a:lnTo>
                  <a:lnTo>
                    <a:pt x="106" y="44"/>
                  </a:lnTo>
                  <a:lnTo>
                    <a:pt x="106" y="54"/>
                  </a:lnTo>
                  <a:lnTo>
                    <a:pt x="104" y="66"/>
                  </a:lnTo>
                  <a:lnTo>
                    <a:pt x="100" y="79"/>
                  </a:lnTo>
                  <a:lnTo>
                    <a:pt x="94" y="88"/>
                  </a:lnTo>
                  <a:lnTo>
                    <a:pt x="86" y="95"/>
                  </a:lnTo>
                  <a:lnTo>
                    <a:pt x="77" y="101"/>
                  </a:lnTo>
                  <a:lnTo>
                    <a:pt x="68" y="104"/>
                  </a:lnTo>
                  <a:lnTo>
                    <a:pt x="59" y="106"/>
                  </a:lnTo>
                  <a:lnTo>
                    <a:pt x="50" y="106"/>
                  </a:lnTo>
                  <a:lnTo>
                    <a:pt x="39" y="104"/>
                  </a:lnTo>
                  <a:lnTo>
                    <a:pt x="30" y="101"/>
                  </a:lnTo>
                  <a:lnTo>
                    <a:pt x="21" y="97"/>
                  </a:lnTo>
                  <a:lnTo>
                    <a:pt x="13" y="89"/>
                  </a:lnTo>
                  <a:lnTo>
                    <a:pt x="7" y="82"/>
                  </a:lnTo>
                  <a:lnTo>
                    <a:pt x="3" y="73"/>
                  </a:lnTo>
                  <a:lnTo>
                    <a:pt x="0" y="63"/>
                  </a:lnTo>
                  <a:lnTo>
                    <a:pt x="0" y="51"/>
                  </a:lnTo>
                  <a:lnTo>
                    <a:pt x="3" y="39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Freeform 226"/>
            <p:cNvSpPr>
              <a:spLocks/>
            </p:cNvSpPr>
            <p:nvPr/>
          </p:nvSpPr>
          <p:spPr bwMode="auto">
            <a:xfrm>
              <a:off x="3017" y="3442"/>
              <a:ext cx="106" cy="106"/>
            </a:xfrm>
            <a:custGeom>
              <a:avLst/>
              <a:gdLst>
                <a:gd name="T0" fmla="*/ 3 w 106"/>
                <a:gd name="T1" fmla="*/ 40 h 106"/>
                <a:gd name="T2" fmla="*/ 6 w 106"/>
                <a:gd name="T3" fmla="*/ 29 h 106"/>
                <a:gd name="T4" fmla="*/ 12 w 106"/>
                <a:gd name="T5" fmla="*/ 18 h 106"/>
                <a:gd name="T6" fmla="*/ 19 w 106"/>
                <a:gd name="T7" fmla="*/ 11 h 106"/>
                <a:gd name="T8" fmla="*/ 28 w 106"/>
                <a:gd name="T9" fmla="*/ 6 h 106"/>
                <a:gd name="T10" fmla="*/ 38 w 106"/>
                <a:gd name="T11" fmla="*/ 2 h 106"/>
                <a:gd name="T12" fmla="*/ 47 w 106"/>
                <a:gd name="T13" fmla="*/ 0 h 106"/>
                <a:gd name="T14" fmla="*/ 57 w 106"/>
                <a:gd name="T15" fmla="*/ 0 h 106"/>
                <a:gd name="T16" fmla="*/ 66 w 106"/>
                <a:gd name="T17" fmla="*/ 2 h 106"/>
                <a:gd name="T18" fmla="*/ 75 w 106"/>
                <a:gd name="T19" fmla="*/ 6 h 106"/>
                <a:gd name="T20" fmla="*/ 84 w 106"/>
                <a:gd name="T21" fmla="*/ 11 h 106"/>
                <a:gd name="T22" fmla="*/ 92 w 106"/>
                <a:gd name="T23" fmla="*/ 17 h 106"/>
                <a:gd name="T24" fmla="*/ 98 w 106"/>
                <a:gd name="T25" fmla="*/ 24 h 106"/>
                <a:gd name="T26" fmla="*/ 103 w 106"/>
                <a:gd name="T27" fmla="*/ 34 h 106"/>
                <a:gd name="T28" fmla="*/ 106 w 106"/>
                <a:gd name="T29" fmla="*/ 44 h 106"/>
                <a:gd name="T30" fmla="*/ 106 w 106"/>
                <a:gd name="T31" fmla="*/ 55 h 106"/>
                <a:gd name="T32" fmla="*/ 104 w 106"/>
                <a:gd name="T33" fmla="*/ 67 h 106"/>
                <a:gd name="T34" fmla="*/ 100 w 106"/>
                <a:gd name="T35" fmla="*/ 79 h 106"/>
                <a:gd name="T36" fmla="*/ 94 w 106"/>
                <a:gd name="T37" fmla="*/ 88 h 106"/>
                <a:gd name="T38" fmla="*/ 86 w 106"/>
                <a:gd name="T39" fmla="*/ 96 h 106"/>
                <a:gd name="T40" fmla="*/ 77 w 106"/>
                <a:gd name="T41" fmla="*/ 102 h 106"/>
                <a:gd name="T42" fmla="*/ 68 w 106"/>
                <a:gd name="T43" fmla="*/ 105 h 106"/>
                <a:gd name="T44" fmla="*/ 59 w 106"/>
                <a:gd name="T45" fmla="*/ 106 h 106"/>
                <a:gd name="T46" fmla="*/ 50 w 106"/>
                <a:gd name="T47" fmla="*/ 106 h 106"/>
                <a:gd name="T48" fmla="*/ 39 w 106"/>
                <a:gd name="T49" fmla="*/ 105 h 106"/>
                <a:gd name="T50" fmla="*/ 30 w 106"/>
                <a:gd name="T51" fmla="*/ 102 h 106"/>
                <a:gd name="T52" fmla="*/ 21 w 106"/>
                <a:gd name="T53" fmla="*/ 97 h 106"/>
                <a:gd name="T54" fmla="*/ 13 w 106"/>
                <a:gd name="T55" fmla="*/ 90 h 106"/>
                <a:gd name="T56" fmla="*/ 7 w 106"/>
                <a:gd name="T57" fmla="*/ 82 h 106"/>
                <a:gd name="T58" fmla="*/ 3 w 106"/>
                <a:gd name="T59" fmla="*/ 73 h 106"/>
                <a:gd name="T60" fmla="*/ 0 w 106"/>
                <a:gd name="T61" fmla="*/ 64 h 106"/>
                <a:gd name="T62" fmla="*/ 0 w 106"/>
                <a:gd name="T63" fmla="*/ 52 h 106"/>
                <a:gd name="T64" fmla="*/ 3 w 106"/>
                <a:gd name="T65" fmla="*/ 40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6"/>
                <a:gd name="T100" fmla="*/ 0 h 106"/>
                <a:gd name="T101" fmla="*/ 106 w 106"/>
                <a:gd name="T102" fmla="*/ 106 h 1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6" h="106">
                  <a:moveTo>
                    <a:pt x="3" y="40"/>
                  </a:moveTo>
                  <a:lnTo>
                    <a:pt x="6" y="29"/>
                  </a:lnTo>
                  <a:lnTo>
                    <a:pt x="12" y="18"/>
                  </a:lnTo>
                  <a:lnTo>
                    <a:pt x="19" y="11"/>
                  </a:lnTo>
                  <a:lnTo>
                    <a:pt x="28" y="6"/>
                  </a:lnTo>
                  <a:lnTo>
                    <a:pt x="38" y="2"/>
                  </a:lnTo>
                  <a:lnTo>
                    <a:pt x="47" y="0"/>
                  </a:lnTo>
                  <a:lnTo>
                    <a:pt x="57" y="0"/>
                  </a:lnTo>
                  <a:lnTo>
                    <a:pt x="66" y="2"/>
                  </a:lnTo>
                  <a:lnTo>
                    <a:pt x="75" y="6"/>
                  </a:lnTo>
                  <a:lnTo>
                    <a:pt x="84" y="11"/>
                  </a:lnTo>
                  <a:lnTo>
                    <a:pt x="92" y="17"/>
                  </a:lnTo>
                  <a:lnTo>
                    <a:pt x="98" y="24"/>
                  </a:lnTo>
                  <a:lnTo>
                    <a:pt x="103" y="34"/>
                  </a:lnTo>
                  <a:lnTo>
                    <a:pt x="106" y="44"/>
                  </a:lnTo>
                  <a:lnTo>
                    <a:pt x="106" y="55"/>
                  </a:lnTo>
                  <a:lnTo>
                    <a:pt x="104" y="67"/>
                  </a:lnTo>
                  <a:lnTo>
                    <a:pt x="100" y="79"/>
                  </a:lnTo>
                  <a:lnTo>
                    <a:pt x="94" y="88"/>
                  </a:lnTo>
                  <a:lnTo>
                    <a:pt x="86" y="96"/>
                  </a:lnTo>
                  <a:lnTo>
                    <a:pt x="77" y="102"/>
                  </a:lnTo>
                  <a:lnTo>
                    <a:pt x="68" y="105"/>
                  </a:lnTo>
                  <a:lnTo>
                    <a:pt x="59" y="106"/>
                  </a:lnTo>
                  <a:lnTo>
                    <a:pt x="50" y="106"/>
                  </a:lnTo>
                  <a:lnTo>
                    <a:pt x="39" y="105"/>
                  </a:lnTo>
                  <a:lnTo>
                    <a:pt x="30" y="102"/>
                  </a:lnTo>
                  <a:lnTo>
                    <a:pt x="21" y="97"/>
                  </a:lnTo>
                  <a:lnTo>
                    <a:pt x="13" y="90"/>
                  </a:lnTo>
                  <a:lnTo>
                    <a:pt x="7" y="82"/>
                  </a:lnTo>
                  <a:lnTo>
                    <a:pt x="3" y="73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3" y="40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" name="Freeform 227"/>
            <p:cNvSpPr>
              <a:spLocks/>
            </p:cNvSpPr>
            <p:nvPr/>
          </p:nvSpPr>
          <p:spPr bwMode="auto">
            <a:xfrm>
              <a:off x="3138" y="3397"/>
              <a:ext cx="106" cy="106"/>
            </a:xfrm>
            <a:custGeom>
              <a:avLst/>
              <a:gdLst>
                <a:gd name="T0" fmla="*/ 3 w 106"/>
                <a:gd name="T1" fmla="*/ 39 h 106"/>
                <a:gd name="T2" fmla="*/ 6 w 106"/>
                <a:gd name="T3" fmla="*/ 29 h 106"/>
                <a:gd name="T4" fmla="*/ 12 w 106"/>
                <a:gd name="T5" fmla="*/ 18 h 106"/>
                <a:gd name="T6" fmla="*/ 20 w 106"/>
                <a:gd name="T7" fmla="*/ 10 h 106"/>
                <a:gd name="T8" fmla="*/ 29 w 106"/>
                <a:gd name="T9" fmla="*/ 6 h 106"/>
                <a:gd name="T10" fmla="*/ 38 w 106"/>
                <a:gd name="T11" fmla="*/ 1 h 106"/>
                <a:gd name="T12" fmla="*/ 47 w 106"/>
                <a:gd name="T13" fmla="*/ 0 h 106"/>
                <a:gd name="T14" fmla="*/ 57 w 106"/>
                <a:gd name="T15" fmla="*/ 0 h 106"/>
                <a:gd name="T16" fmla="*/ 66 w 106"/>
                <a:gd name="T17" fmla="*/ 1 h 106"/>
                <a:gd name="T18" fmla="*/ 76 w 106"/>
                <a:gd name="T19" fmla="*/ 6 h 106"/>
                <a:gd name="T20" fmla="*/ 85 w 106"/>
                <a:gd name="T21" fmla="*/ 10 h 106"/>
                <a:gd name="T22" fmla="*/ 92 w 106"/>
                <a:gd name="T23" fmla="*/ 16 h 106"/>
                <a:gd name="T24" fmla="*/ 98 w 106"/>
                <a:gd name="T25" fmla="*/ 24 h 106"/>
                <a:gd name="T26" fmla="*/ 103 w 106"/>
                <a:gd name="T27" fmla="*/ 33 h 106"/>
                <a:gd name="T28" fmla="*/ 106 w 106"/>
                <a:gd name="T29" fmla="*/ 44 h 106"/>
                <a:gd name="T30" fmla="*/ 106 w 106"/>
                <a:gd name="T31" fmla="*/ 54 h 106"/>
                <a:gd name="T32" fmla="*/ 104 w 106"/>
                <a:gd name="T33" fmla="*/ 66 h 106"/>
                <a:gd name="T34" fmla="*/ 100 w 106"/>
                <a:gd name="T35" fmla="*/ 79 h 106"/>
                <a:gd name="T36" fmla="*/ 94 w 106"/>
                <a:gd name="T37" fmla="*/ 88 h 106"/>
                <a:gd name="T38" fmla="*/ 86 w 106"/>
                <a:gd name="T39" fmla="*/ 95 h 106"/>
                <a:gd name="T40" fmla="*/ 77 w 106"/>
                <a:gd name="T41" fmla="*/ 101 h 106"/>
                <a:gd name="T42" fmla="*/ 68 w 106"/>
                <a:gd name="T43" fmla="*/ 104 h 106"/>
                <a:gd name="T44" fmla="*/ 59 w 106"/>
                <a:gd name="T45" fmla="*/ 106 h 106"/>
                <a:gd name="T46" fmla="*/ 50 w 106"/>
                <a:gd name="T47" fmla="*/ 106 h 106"/>
                <a:gd name="T48" fmla="*/ 39 w 106"/>
                <a:gd name="T49" fmla="*/ 104 h 106"/>
                <a:gd name="T50" fmla="*/ 30 w 106"/>
                <a:gd name="T51" fmla="*/ 101 h 106"/>
                <a:gd name="T52" fmla="*/ 21 w 106"/>
                <a:gd name="T53" fmla="*/ 97 h 106"/>
                <a:gd name="T54" fmla="*/ 13 w 106"/>
                <a:gd name="T55" fmla="*/ 89 h 106"/>
                <a:gd name="T56" fmla="*/ 7 w 106"/>
                <a:gd name="T57" fmla="*/ 82 h 106"/>
                <a:gd name="T58" fmla="*/ 3 w 106"/>
                <a:gd name="T59" fmla="*/ 73 h 106"/>
                <a:gd name="T60" fmla="*/ 0 w 106"/>
                <a:gd name="T61" fmla="*/ 63 h 106"/>
                <a:gd name="T62" fmla="*/ 0 w 106"/>
                <a:gd name="T63" fmla="*/ 51 h 106"/>
                <a:gd name="T64" fmla="*/ 3 w 106"/>
                <a:gd name="T65" fmla="*/ 39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6"/>
                <a:gd name="T100" fmla="*/ 0 h 106"/>
                <a:gd name="T101" fmla="*/ 106 w 106"/>
                <a:gd name="T102" fmla="*/ 106 h 1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6" h="106">
                  <a:moveTo>
                    <a:pt x="3" y="39"/>
                  </a:moveTo>
                  <a:lnTo>
                    <a:pt x="6" y="29"/>
                  </a:lnTo>
                  <a:lnTo>
                    <a:pt x="12" y="18"/>
                  </a:lnTo>
                  <a:lnTo>
                    <a:pt x="20" y="10"/>
                  </a:lnTo>
                  <a:lnTo>
                    <a:pt x="29" y="6"/>
                  </a:lnTo>
                  <a:lnTo>
                    <a:pt x="38" y="1"/>
                  </a:lnTo>
                  <a:lnTo>
                    <a:pt x="47" y="0"/>
                  </a:lnTo>
                  <a:lnTo>
                    <a:pt x="57" y="0"/>
                  </a:lnTo>
                  <a:lnTo>
                    <a:pt x="66" y="1"/>
                  </a:lnTo>
                  <a:lnTo>
                    <a:pt x="76" y="6"/>
                  </a:lnTo>
                  <a:lnTo>
                    <a:pt x="85" y="10"/>
                  </a:lnTo>
                  <a:lnTo>
                    <a:pt x="92" y="16"/>
                  </a:lnTo>
                  <a:lnTo>
                    <a:pt x="98" y="24"/>
                  </a:lnTo>
                  <a:lnTo>
                    <a:pt x="103" y="33"/>
                  </a:lnTo>
                  <a:lnTo>
                    <a:pt x="106" y="44"/>
                  </a:lnTo>
                  <a:lnTo>
                    <a:pt x="106" y="54"/>
                  </a:lnTo>
                  <a:lnTo>
                    <a:pt x="104" y="66"/>
                  </a:lnTo>
                  <a:lnTo>
                    <a:pt x="100" y="79"/>
                  </a:lnTo>
                  <a:lnTo>
                    <a:pt x="94" y="88"/>
                  </a:lnTo>
                  <a:lnTo>
                    <a:pt x="86" y="95"/>
                  </a:lnTo>
                  <a:lnTo>
                    <a:pt x="77" y="101"/>
                  </a:lnTo>
                  <a:lnTo>
                    <a:pt x="68" y="104"/>
                  </a:lnTo>
                  <a:lnTo>
                    <a:pt x="59" y="106"/>
                  </a:lnTo>
                  <a:lnTo>
                    <a:pt x="50" y="106"/>
                  </a:lnTo>
                  <a:lnTo>
                    <a:pt x="39" y="104"/>
                  </a:lnTo>
                  <a:lnTo>
                    <a:pt x="30" y="101"/>
                  </a:lnTo>
                  <a:lnTo>
                    <a:pt x="21" y="97"/>
                  </a:lnTo>
                  <a:lnTo>
                    <a:pt x="13" y="89"/>
                  </a:lnTo>
                  <a:lnTo>
                    <a:pt x="7" y="82"/>
                  </a:lnTo>
                  <a:lnTo>
                    <a:pt x="3" y="73"/>
                  </a:lnTo>
                  <a:lnTo>
                    <a:pt x="0" y="63"/>
                  </a:lnTo>
                  <a:lnTo>
                    <a:pt x="0" y="51"/>
                  </a:lnTo>
                  <a:lnTo>
                    <a:pt x="3" y="39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" name="Freeform 228"/>
            <p:cNvSpPr>
              <a:spLocks/>
            </p:cNvSpPr>
            <p:nvPr/>
          </p:nvSpPr>
          <p:spPr bwMode="auto">
            <a:xfrm>
              <a:off x="3229" y="3351"/>
              <a:ext cx="106" cy="106"/>
            </a:xfrm>
            <a:custGeom>
              <a:avLst/>
              <a:gdLst>
                <a:gd name="T0" fmla="*/ 3 w 106"/>
                <a:gd name="T1" fmla="*/ 40 h 106"/>
                <a:gd name="T2" fmla="*/ 6 w 106"/>
                <a:gd name="T3" fmla="*/ 29 h 106"/>
                <a:gd name="T4" fmla="*/ 12 w 106"/>
                <a:gd name="T5" fmla="*/ 19 h 106"/>
                <a:gd name="T6" fmla="*/ 19 w 106"/>
                <a:gd name="T7" fmla="*/ 11 h 106"/>
                <a:gd name="T8" fmla="*/ 28 w 106"/>
                <a:gd name="T9" fmla="*/ 6 h 106"/>
                <a:gd name="T10" fmla="*/ 38 w 106"/>
                <a:gd name="T11" fmla="*/ 2 h 106"/>
                <a:gd name="T12" fmla="*/ 47 w 106"/>
                <a:gd name="T13" fmla="*/ 0 h 106"/>
                <a:gd name="T14" fmla="*/ 57 w 106"/>
                <a:gd name="T15" fmla="*/ 0 h 106"/>
                <a:gd name="T16" fmla="*/ 66 w 106"/>
                <a:gd name="T17" fmla="*/ 2 h 106"/>
                <a:gd name="T18" fmla="*/ 75 w 106"/>
                <a:gd name="T19" fmla="*/ 6 h 106"/>
                <a:gd name="T20" fmla="*/ 84 w 106"/>
                <a:gd name="T21" fmla="*/ 11 h 106"/>
                <a:gd name="T22" fmla="*/ 92 w 106"/>
                <a:gd name="T23" fmla="*/ 17 h 106"/>
                <a:gd name="T24" fmla="*/ 98 w 106"/>
                <a:gd name="T25" fmla="*/ 25 h 106"/>
                <a:gd name="T26" fmla="*/ 103 w 106"/>
                <a:gd name="T27" fmla="*/ 34 h 106"/>
                <a:gd name="T28" fmla="*/ 106 w 106"/>
                <a:gd name="T29" fmla="*/ 44 h 106"/>
                <a:gd name="T30" fmla="*/ 106 w 106"/>
                <a:gd name="T31" fmla="*/ 55 h 106"/>
                <a:gd name="T32" fmla="*/ 104 w 106"/>
                <a:gd name="T33" fmla="*/ 67 h 106"/>
                <a:gd name="T34" fmla="*/ 100 w 106"/>
                <a:gd name="T35" fmla="*/ 79 h 106"/>
                <a:gd name="T36" fmla="*/ 94 w 106"/>
                <a:gd name="T37" fmla="*/ 88 h 106"/>
                <a:gd name="T38" fmla="*/ 86 w 106"/>
                <a:gd name="T39" fmla="*/ 96 h 106"/>
                <a:gd name="T40" fmla="*/ 77 w 106"/>
                <a:gd name="T41" fmla="*/ 102 h 106"/>
                <a:gd name="T42" fmla="*/ 68 w 106"/>
                <a:gd name="T43" fmla="*/ 105 h 106"/>
                <a:gd name="T44" fmla="*/ 59 w 106"/>
                <a:gd name="T45" fmla="*/ 106 h 106"/>
                <a:gd name="T46" fmla="*/ 50 w 106"/>
                <a:gd name="T47" fmla="*/ 106 h 106"/>
                <a:gd name="T48" fmla="*/ 39 w 106"/>
                <a:gd name="T49" fmla="*/ 105 h 106"/>
                <a:gd name="T50" fmla="*/ 30 w 106"/>
                <a:gd name="T51" fmla="*/ 102 h 106"/>
                <a:gd name="T52" fmla="*/ 21 w 106"/>
                <a:gd name="T53" fmla="*/ 97 h 106"/>
                <a:gd name="T54" fmla="*/ 13 w 106"/>
                <a:gd name="T55" fmla="*/ 90 h 106"/>
                <a:gd name="T56" fmla="*/ 7 w 106"/>
                <a:gd name="T57" fmla="*/ 82 h 106"/>
                <a:gd name="T58" fmla="*/ 3 w 106"/>
                <a:gd name="T59" fmla="*/ 73 h 106"/>
                <a:gd name="T60" fmla="*/ 0 w 106"/>
                <a:gd name="T61" fmla="*/ 64 h 106"/>
                <a:gd name="T62" fmla="*/ 0 w 106"/>
                <a:gd name="T63" fmla="*/ 52 h 106"/>
                <a:gd name="T64" fmla="*/ 3 w 106"/>
                <a:gd name="T65" fmla="*/ 40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6"/>
                <a:gd name="T100" fmla="*/ 0 h 106"/>
                <a:gd name="T101" fmla="*/ 106 w 106"/>
                <a:gd name="T102" fmla="*/ 106 h 1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6" h="106">
                  <a:moveTo>
                    <a:pt x="3" y="40"/>
                  </a:moveTo>
                  <a:lnTo>
                    <a:pt x="6" y="29"/>
                  </a:lnTo>
                  <a:lnTo>
                    <a:pt x="12" y="19"/>
                  </a:lnTo>
                  <a:lnTo>
                    <a:pt x="19" y="11"/>
                  </a:lnTo>
                  <a:lnTo>
                    <a:pt x="28" y="6"/>
                  </a:lnTo>
                  <a:lnTo>
                    <a:pt x="38" y="2"/>
                  </a:lnTo>
                  <a:lnTo>
                    <a:pt x="47" y="0"/>
                  </a:lnTo>
                  <a:lnTo>
                    <a:pt x="57" y="0"/>
                  </a:lnTo>
                  <a:lnTo>
                    <a:pt x="66" y="2"/>
                  </a:lnTo>
                  <a:lnTo>
                    <a:pt x="75" y="6"/>
                  </a:lnTo>
                  <a:lnTo>
                    <a:pt x="84" y="11"/>
                  </a:lnTo>
                  <a:lnTo>
                    <a:pt x="92" y="17"/>
                  </a:lnTo>
                  <a:lnTo>
                    <a:pt x="98" y="25"/>
                  </a:lnTo>
                  <a:lnTo>
                    <a:pt x="103" y="34"/>
                  </a:lnTo>
                  <a:lnTo>
                    <a:pt x="106" y="44"/>
                  </a:lnTo>
                  <a:lnTo>
                    <a:pt x="106" y="55"/>
                  </a:lnTo>
                  <a:lnTo>
                    <a:pt x="104" y="67"/>
                  </a:lnTo>
                  <a:lnTo>
                    <a:pt x="100" y="79"/>
                  </a:lnTo>
                  <a:lnTo>
                    <a:pt x="94" y="88"/>
                  </a:lnTo>
                  <a:lnTo>
                    <a:pt x="86" y="96"/>
                  </a:lnTo>
                  <a:lnTo>
                    <a:pt x="77" y="102"/>
                  </a:lnTo>
                  <a:lnTo>
                    <a:pt x="68" y="105"/>
                  </a:lnTo>
                  <a:lnTo>
                    <a:pt x="59" y="106"/>
                  </a:lnTo>
                  <a:lnTo>
                    <a:pt x="50" y="106"/>
                  </a:lnTo>
                  <a:lnTo>
                    <a:pt x="39" y="105"/>
                  </a:lnTo>
                  <a:lnTo>
                    <a:pt x="30" y="102"/>
                  </a:lnTo>
                  <a:lnTo>
                    <a:pt x="21" y="97"/>
                  </a:lnTo>
                  <a:lnTo>
                    <a:pt x="13" y="90"/>
                  </a:lnTo>
                  <a:lnTo>
                    <a:pt x="7" y="82"/>
                  </a:lnTo>
                  <a:lnTo>
                    <a:pt x="3" y="73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3" y="40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" name="Freeform 229"/>
            <p:cNvSpPr>
              <a:spLocks/>
            </p:cNvSpPr>
            <p:nvPr/>
          </p:nvSpPr>
          <p:spPr bwMode="auto">
            <a:xfrm>
              <a:off x="3335" y="3336"/>
              <a:ext cx="106" cy="106"/>
            </a:xfrm>
            <a:custGeom>
              <a:avLst/>
              <a:gdLst>
                <a:gd name="T0" fmla="*/ 3 w 106"/>
                <a:gd name="T1" fmla="*/ 40 h 106"/>
                <a:gd name="T2" fmla="*/ 6 w 106"/>
                <a:gd name="T3" fmla="*/ 29 h 106"/>
                <a:gd name="T4" fmla="*/ 12 w 106"/>
                <a:gd name="T5" fmla="*/ 18 h 106"/>
                <a:gd name="T6" fmla="*/ 19 w 106"/>
                <a:gd name="T7" fmla="*/ 11 h 106"/>
                <a:gd name="T8" fmla="*/ 28 w 106"/>
                <a:gd name="T9" fmla="*/ 6 h 106"/>
                <a:gd name="T10" fmla="*/ 38 w 106"/>
                <a:gd name="T11" fmla="*/ 2 h 106"/>
                <a:gd name="T12" fmla="*/ 47 w 106"/>
                <a:gd name="T13" fmla="*/ 0 h 106"/>
                <a:gd name="T14" fmla="*/ 57 w 106"/>
                <a:gd name="T15" fmla="*/ 0 h 106"/>
                <a:gd name="T16" fmla="*/ 66 w 106"/>
                <a:gd name="T17" fmla="*/ 2 h 106"/>
                <a:gd name="T18" fmla="*/ 75 w 106"/>
                <a:gd name="T19" fmla="*/ 6 h 106"/>
                <a:gd name="T20" fmla="*/ 84 w 106"/>
                <a:gd name="T21" fmla="*/ 11 h 106"/>
                <a:gd name="T22" fmla="*/ 92 w 106"/>
                <a:gd name="T23" fmla="*/ 17 h 106"/>
                <a:gd name="T24" fmla="*/ 98 w 106"/>
                <a:gd name="T25" fmla="*/ 24 h 106"/>
                <a:gd name="T26" fmla="*/ 103 w 106"/>
                <a:gd name="T27" fmla="*/ 34 h 106"/>
                <a:gd name="T28" fmla="*/ 106 w 106"/>
                <a:gd name="T29" fmla="*/ 44 h 106"/>
                <a:gd name="T30" fmla="*/ 106 w 106"/>
                <a:gd name="T31" fmla="*/ 55 h 106"/>
                <a:gd name="T32" fmla="*/ 104 w 106"/>
                <a:gd name="T33" fmla="*/ 67 h 106"/>
                <a:gd name="T34" fmla="*/ 100 w 106"/>
                <a:gd name="T35" fmla="*/ 79 h 106"/>
                <a:gd name="T36" fmla="*/ 94 w 106"/>
                <a:gd name="T37" fmla="*/ 88 h 106"/>
                <a:gd name="T38" fmla="*/ 86 w 106"/>
                <a:gd name="T39" fmla="*/ 96 h 106"/>
                <a:gd name="T40" fmla="*/ 77 w 106"/>
                <a:gd name="T41" fmla="*/ 102 h 106"/>
                <a:gd name="T42" fmla="*/ 68 w 106"/>
                <a:gd name="T43" fmla="*/ 105 h 106"/>
                <a:gd name="T44" fmla="*/ 59 w 106"/>
                <a:gd name="T45" fmla="*/ 106 h 106"/>
                <a:gd name="T46" fmla="*/ 50 w 106"/>
                <a:gd name="T47" fmla="*/ 106 h 106"/>
                <a:gd name="T48" fmla="*/ 39 w 106"/>
                <a:gd name="T49" fmla="*/ 105 h 106"/>
                <a:gd name="T50" fmla="*/ 30 w 106"/>
                <a:gd name="T51" fmla="*/ 102 h 106"/>
                <a:gd name="T52" fmla="*/ 21 w 106"/>
                <a:gd name="T53" fmla="*/ 97 h 106"/>
                <a:gd name="T54" fmla="*/ 13 w 106"/>
                <a:gd name="T55" fmla="*/ 90 h 106"/>
                <a:gd name="T56" fmla="*/ 7 w 106"/>
                <a:gd name="T57" fmla="*/ 82 h 106"/>
                <a:gd name="T58" fmla="*/ 3 w 106"/>
                <a:gd name="T59" fmla="*/ 73 h 106"/>
                <a:gd name="T60" fmla="*/ 0 w 106"/>
                <a:gd name="T61" fmla="*/ 64 h 106"/>
                <a:gd name="T62" fmla="*/ 0 w 106"/>
                <a:gd name="T63" fmla="*/ 52 h 106"/>
                <a:gd name="T64" fmla="*/ 3 w 106"/>
                <a:gd name="T65" fmla="*/ 40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6"/>
                <a:gd name="T100" fmla="*/ 0 h 106"/>
                <a:gd name="T101" fmla="*/ 106 w 106"/>
                <a:gd name="T102" fmla="*/ 106 h 1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6" h="106">
                  <a:moveTo>
                    <a:pt x="3" y="40"/>
                  </a:moveTo>
                  <a:lnTo>
                    <a:pt x="6" y="29"/>
                  </a:lnTo>
                  <a:lnTo>
                    <a:pt x="12" y="18"/>
                  </a:lnTo>
                  <a:lnTo>
                    <a:pt x="19" y="11"/>
                  </a:lnTo>
                  <a:lnTo>
                    <a:pt x="28" y="6"/>
                  </a:lnTo>
                  <a:lnTo>
                    <a:pt x="38" y="2"/>
                  </a:lnTo>
                  <a:lnTo>
                    <a:pt x="47" y="0"/>
                  </a:lnTo>
                  <a:lnTo>
                    <a:pt x="57" y="0"/>
                  </a:lnTo>
                  <a:lnTo>
                    <a:pt x="66" y="2"/>
                  </a:lnTo>
                  <a:lnTo>
                    <a:pt x="75" y="6"/>
                  </a:lnTo>
                  <a:lnTo>
                    <a:pt x="84" y="11"/>
                  </a:lnTo>
                  <a:lnTo>
                    <a:pt x="92" y="17"/>
                  </a:lnTo>
                  <a:lnTo>
                    <a:pt x="98" y="24"/>
                  </a:lnTo>
                  <a:lnTo>
                    <a:pt x="103" y="34"/>
                  </a:lnTo>
                  <a:lnTo>
                    <a:pt x="106" y="44"/>
                  </a:lnTo>
                  <a:lnTo>
                    <a:pt x="106" y="55"/>
                  </a:lnTo>
                  <a:lnTo>
                    <a:pt x="104" y="67"/>
                  </a:lnTo>
                  <a:lnTo>
                    <a:pt x="100" y="79"/>
                  </a:lnTo>
                  <a:lnTo>
                    <a:pt x="94" y="88"/>
                  </a:lnTo>
                  <a:lnTo>
                    <a:pt x="86" y="96"/>
                  </a:lnTo>
                  <a:lnTo>
                    <a:pt x="77" y="102"/>
                  </a:lnTo>
                  <a:lnTo>
                    <a:pt x="68" y="105"/>
                  </a:lnTo>
                  <a:lnTo>
                    <a:pt x="59" y="106"/>
                  </a:lnTo>
                  <a:lnTo>
                    <a:pt x="50" y="106"/>
                  </a:lnTo>
                  <a:lnTo>
                    <a:pt x="39" y="105"/>
                  </a:lnTo>
                  <a:lnTo>
                    <a:pt x="30" y="102"/>
                  </a:lnTo>
                  <a:lnTo>
                    <a:pt x="21" y="97"/>
                  </a:lnTo>
                  <a:lnTo>
                    <a:pt x="13" y="90"/>
                  </a:lnTo>
                  <a:lnTo>
                    <a:pt x="7" y="82"/>
                  </a:lnTo>
                  <a:lnTo>
                    <a:pt x="3" y="73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3" y="40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" name="Freeform 230"/>
            <p:cNvSpPr>
              <a:spLocks/>
            </p:cNvSpPr>
            <p:nvPr/>
          </p:nvSpPr>
          <p:spPr bwMode="auto">
            <a:xfrm>
              <a:off x="3441" y="3351"/>
              <a:ext cx="106" cy="106"/>
            </a:xfrm>
            <a:custGeom>
              <a:avLst/>
              <a:gdLst>
                <a:gd name="T0" fmla="*/ 3 w 106"/>
                <a:gd name="T1" fmla="*/ 40 h 106"/>
                <a:gd name="T2" fmla="*/ 6 w 106"/>
                <a:gd name="T3" fmla="*/ 29 h 106"/>
                <a:gd name="T4" fmla="*/ 12 w 106"/>
                <a:gd name="T5" fmla="*/ 19 h 106"/>
                <a:gd name="T6" fmla="*/ 19 w 106"/>
                <a:gd name="T7" fmla="*/ 11 h 106"/>
                <a:gd name="T8" fmla="*/ 28 w 106"/>
                <a:gd name="T9" fmla="*/ 6 h 106"/>
                <a:gd name="T10" fmla="*/ 38 w 106"/>
                <a:gd name="T11" fmla="*/ 2 h 106"/>
                <a:gd name="T12" fmla="*/ 47 w 106"/>
                <a:gd name="T13" fmla="*/ 0 h 106"/>
                <a:gd name="T14" fmla="*/ 57 w 106"/>
                <a:gd name="T15" fmla="*/ 0 h 106"/>
                <a:gd name="T16" fmla="*/ 66 w 106"/>
                <a:gd name="T17" fmla="*/ 2 h 106"/>
                <a:gd name="T18" fmla="*/ 75 w 106"/>
                <a:gd name="T19" fmla="*/ 6 h 106"/>
                <a:gd name="T20" fmla="*/ 85 w 106"/>
                <a:gd name="T21" fmla="*/ 11 h 106"/>
                <a:gd name="T22" fmla="*/ 92 w 106"/>
                <a:gd name="T23" fmla="*/ 17 h 106"/>
                <a:gd name="T24" fmla="*/ 98 w 106"/>
                <a:gd name="T25" fmla="*/ 25 h 106"/>
                <a:gd name="T26" fmla="*/ 103 w 106"/>
                <a:gd name="T27" fmla="*/ 34 h 106"/>
                <a:gd name="T28" fmla="*/ 106 w 106"/>
                <a:gd name="T29" fmla="*/ 44 h 106"/>
                <a:gd name="T30" fmla="*/ 106 w 106"/>
                <a:gd name="T31" fmla="*/ 55 h 106"/>
                <a:gd name="T32" fmla="*/ 104 w 106"/>
                <a:gd name="T33" fmla="*/ 67 h 106"/>
                <a:gd name="T34" fmla="*/ 100 w 106"/>
                <a:gd name="T35" fmla="*/ 79 h 106"/>
                <a:gd name="T36" fmla="*/ 94 w 106"/>
                <a:gd name="T37" fmla="*/ 88 h 106"/>
                <a:gd name="T38" fmla="*/ 86 w 106"/>
                <a:gd name="T39" fmla="*/ 96 h 106"/>
                <a:gd name="T40" fmla="*/ 77 w 106"/>
                <a:gd name="T41" fmla="*/ 102 h 106"/>
                <a:gd name="T42" fmla="*/ 68 w 106"/>
                <a:gd name="T43" fmla="*/ 105 h 106"/>
                <a:gd name="T44" fmla="*/ 59 w 106"/>
                <a:gd name="T45" fmla="*/ 106 h 106"/>
                <a:gd name="T46" fmla="*/ 50 w 106"/>
                <a:gd name="T47" fmla="*/ 106 h 106"/>
                <a:gd name="T48" fmla="*/ 39 w 106"/>
                <a:gd name="T49" fmla="*/ 105 h 106"/>
                <a:gd name="T50" fmla="*/ 30 w 106"/>
                <a:gd name="T51" fmla="*/ 102 h 106"/>
                <a:gd name="T52" fmla="*/ 21 w 106"/>
                <a:gd name="T53" fmla="*/ 97 h 106"/>
                <a:gd name="T54" fmla="*/ 13 w 106"/>
                <a:gd name="T55" fmla="*/ 90 h 106"/>
                <a:gd name="T56" fmla="*/ 7 w 106"/>
                <a:gd name="T57" fmla="*/ 82 h 106"/>
                <a:gd name="T58" fmla="*/ 3 w 106"/>
                <a:gd name="T59" fmla="*/ 73 h 106"/>
                <a:gd name="T60" fmla="*/ 0 w 106"/>
                <a:gd name="T61" fmla="*/ 64 h 106"/>
                <a:gd name="T62" fmla="*/ 0 w 106"/>
                <a:gd name="T63" fmla="*/ 52 h 106"/>
                <a:gd name="T64" fmla="*/ 3 w 106"/>
                <a:gd name="T65" fmla="*/ 40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6"/>
                <a:gd name="T100" fmla="*/ 0 h 106"/>
                <a:gd name="T101" fmla="*/ 106 w 106"/>
                <a:gd name="T102" fmla="*/ 106 h 1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6" h="106">
                  <a:moveTo>
                    <a:pt x="3" y="40"/>
                  </a:moveTo>
                  <a:lnTo>
                    <a:pt x="6" y="29"/>
                  </a:lnTo>
                  <a:lnTo>
                    <a:pt x="12" y="19"/>
                  </a:lnTo>
                  <a:lnTo>
                    <a:pt x="19" y="11"/>
                  </a:lnTo>
                  <a:lnTo>
                    <a:pt x="28" y="6"/>
                  </a:lnTo>
                  <a:lnTo>
                    <a:pt x="38" y="2"/>
                  </a:lnTo>
                  <a:lnTo>
                    <a:pt x="47" y="0"/>
                  </a:lnTo>
                  <a:lnTo>
                    <a:pt x="57" y="0"/>
                  </a:lnTo>
                  <a:lnTo>
                    <a:pt x="66" y="2"/>
                  </a:lnTo>
                  <a:lnTo>
                    <a:pt x="75" y="6"/>
                  </a:lnTo>
                  <a:lnTo>
                    <a:pt x="85" y="11"/>
                  </a:lnTo>
                  <a:lnTo>
                    <a:pt x="92" y="17"/>
                  </a:lnTo>
                  <a:lnTo>
                    <a:pt x="98" y="25"/>
                  </a:lnTo>
                  <a:lnTo>
                    <a:pt x="103" y="34"/>
                  </a:lnTo>
                  <a:lnTo>
                    <a:pt x="106" y="44"/>
                  </a:lnTo>
                  <a:lnTo>
                    <a:pt x="106" y="55"/>
                  </a:lnTo>
                  <a:lnTo>
                    <a:pt x="104" y="67"/>
                  </a:lnTo>
                  <a:lnTo>
                    <a:pt x="100" y="79"/>
                  </a:lnTo>
                  <a:lnTo>
                    <a:pt x="94" y="88"/>
                  </a:lnTo>
                  <a:lnTo>
                    <a:pt x="86" y="96"/>
                  </a:lnTo>
                  <a:lnTo>
                    <a:pt x="77" y="102"/>
                  </a:lnTo>
                  <a:lnTo>
                    <a:pt x="68" y="105"/>
                  </a:lnTo>
                  <a:lnTo>
                    <a:pt x="59" y="106"/>
                  </a:lnTo>
                  <a:lnTo>
                    <a:pt x="50" y="106"/>
                  </a:lnTo>
                  <a:lnTo>
                    <a:pt x="39" y="105"/>
                  </a:lnTo>
                  <a:lnTo>
                    <a:pt x="30" y="102"/>
                  </a:lnTo>
                  <a:lnTo>
                    <a:pt x="21" y="97"/>
                  </a:lnTo>
                  <a:lnTo>
                    <a:pt x="13" y="90"/>
                  </a:lnTo>
                  <a:lnTo>
                    <a:pt x="7" y="82"/>
                  </a:lnTo>
                  <a:lnTo>
                    <a:pt x="3" y="73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3" y="40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" name="Freeform 231"/>
            <p:cNvSpPr>
              <a:spLocks/>
            </p:cNvSpPr>
            <p:nvPr/>
          </p:nvSpPr>
          <p:spPr bwMode="auto">
            <a:xfrm>
              <a:off x="3547" y="3382"/>
              <a:ext cx="106" cy="106"/>
            </a:xfrm>
            <a:custGeom>
              <a:avLst/>
              <a:gdLst>
                <a:gd name="T0" fmla="*/ 3 w 106"/>
                <a:gd name="T1" fmla="*/ 39 h 106"/>
                <a:gd name="T2" fmla="*/ 6 w 106"/>
                <a:gd name="T3" fmla="*/ 28 h 106"/>
                <a:gd name="T4" fmla="*/ 12 w 106"/>
                <a:gd name="T5" fmla="*/ 18 h 106"/>
                <a:gd name="T6" fmla="*/ 19 w 106"/>
                <a:gd name="T7" fmla="*/ 10 h 106"/>
                <a:gd name="T8" fmla="*/ 28 w 106"/>
                <a:gd name="T9" fmla="*/ 6 h 106"/>
                <a:gd name="T10" fmla="*/ 38 w 106"/>
                <a:gd name="T11" fmla="*/ 1 h 106"/>
                <a:gd name="T12" fmla="*/ 47 w 106"/>
                <a:gd name="T13" fmla="*/ 0 h 106"/>
                <a:gd name="T14" fmla="*/ 57 w 106"/>
                <a:gd name="T15" fmla="*/ 0 h 106"/>
                <a:gd name="T16" fmla="*/ 66 w 106"/>
                <a:gd name="T17" fmla="*/ 1 h 106"/>
                <a:gd name="T18" fmla="*/ 75 w 106"/>
                <a:gd name="T19" fmla="*/ 6 h 106"/>
                <a:gd name="T20" fmla="*/ 85 w 106"/>
                <a:gd name="T21" fmla="*/ 10 h 106"/>
                <a:gd name="T22" fmla="*/ 92 w 106"/>
                <a:gd name="T23" fmla="*/ 16 h 106"/>
                <a:gd name="T24" fmla="*/ 98 w 106"/>
                <a:gd name="T25" fmla="*/ 24 h 106"/>
                <a:gd name="T26" fmla="*/ 103 w 106"/>
                <a:gd name="T27" fmla="*/ 33 h 106"/>
                <a:gd name="T28" fmla="*/ 106 w 106"/>
                <a:gd name="T29" fmla="*/ 44 h 106"/>
                <a:gd name="T30" fmla="*/ 106 w 106"/>
                <a:gd name="T31" fmla="*/ 54 h 106"/>
                <a:gd name="T32" fmla="*/ 104 w 106"/>
                <a:gd name="T33" fmla="*/ 66 h 106"/>
                <a:gd name="T34" fmla="*/ 100 w 106"/>
                <a:gd name="T35" fmla="*/ 78 h 106"/>
                <a:gd name="T36" fmla="*/ 94 w 106"/>
                <a:gd name="T37" fmla="*/ 88 h 106"/>
                <a:gd name="T38" fmla="*/ 86 w 106"/>
                <a:gd name="T39" fmla="*/ 95 h 106"/>
                <a:gd name="T40" fmla="*/ 77 w 106"/>
                <a:gd name="T41" fmla="*/ 101 h 106"/>
                <a:gd name="T42" fmla="*/ 68 w 106"/>
                <a:gd name="T43" fmla="*/ 104 h 106"/>
                <a:gd name="T44" fmla="*/ 59 w 106"/>
                <a:gd name="T45" fmla="*/ 106 h 106"/>
                <a:gd name="T46" fmla="*/ 50 w 106"/>
                <a:gd name="T47" fmla="*/ 106 h 106"/>
                <a:gd name="T48" fmla="*/ 39 w 106"/>
                <a:gd name="T49" fmla="*/ 104 h 106"/>
                <a:gd name="T50" fmla="*/ 30 w 106"/>
                <a:gd name="T51" fmla="*/ 101 h 106"/>
                <a:gd name="T52" fmla="*/ 21 w 106"/>
                <a:gd name="T53" fmla="*/ 97 h 106"/>
                <a:gd name="T54" fmla="*/ 13 w 106"/>
                <a:gd name="T55" fmla="*/ 89 h 106"/>
                <a:gd name="T56" fmla="*/ 7 w 106"/>
                <a:gd name="T57" fmla="*/ 81 h 106"/>
                <a:gd name="T58" fmla="*/ 3 w 106"/>
                <a:gd name="T59" fmla="*/ 72 h 106"/>
                <a:gd name="T60" fmla="*/ 0 w 106"/>
                <a:gd name="T61" fmla="*/ 63 h 106"/>
                <a:gd name="T62" fmla="*/ 0 w 106"/>
                <a:gd name="T63" fmla="*/ 51 h 106"/>
                <a:gd name="T64" fmla="*/ 3 w 106"/>
                <a:gd name="T65" fmla="*/ 39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6"/>
                <a:gd name="T100" fmla="*/ 0 h 106"/>
                <a:gd name="T101" fmla="*/ 106 w 106"/>
                <a:gd name="T102" fmla="*/ 106 h 1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6" h="106">
                  <a:moveTo>
                    <a:pt x="3" y="39"/>
                  </a:moveTo>
                  <a:lnTo>
                    <a:pt x="6" y="28"/>
                  </a:lnTo>
                  <a:lnTo>
                    <a:pt x="12" y="18"/>
                  </a:lnTo>
                  <a:lnTo>
                    <a:pt x="19" y="10"/>
                  </a:lnTo>
                  <a:lnTo>
                    <a:pt x="28" y="6"/>
                  </a:lnTo>
                  <a:lnTo>
                    <a:pt x="38" y="1"/>
                  </a:lnTo>
                  <a:lnTo>
                    <a:pt x="47" y="0"/>
                  </a:lnTo>
                  <a:lnTo>
                    <a:pt x="57" y="0"/>
                  </a:lnTo>
                  <a:lnTo>
                    <a:pt x="66" y="1"/>
                  </a:lnTo>
                  <a:lnTo>
                    <a:pt x="75" y="6"/>
                  </a:lnTo>
                  <a:lnTo>
                    <a:pt x="85" y="10"/>
                  </a:lnTo>
                  <a:lnTo>
                    <a:pt x="92" y="16"/>
                  </a:lnTo>
                  <a:lnTo>
                    <a:pt x="98" y="24"/>
                  </a:lnTo>
                  <a:lnTo>
                    <a:pt x="103" y="33"/>
                  </a:lnTo>
                  <a:lnTo>
                    <a:pt x="106" y="44"/>
                  </a:lnTo>
                  <a:lnTo>
                    <a:pt x="106" y="54"/>
                  </a:lnTo>
                  <a:lnTo>
                    <a:pt x="104" y="66"/>
                  </a:lnTo>
                  <a:lnTo>
                    <a:pt x="100" y="78"/>
                  </a:lnTo>
                  <a:lnTo>
                    <a:pt x="94" y="88"/>
                  </a:lnTo>
                  <a:lnTo>
                    <a:pt x="86" y="95"/>
                  </a:lnTo>
                  <a:lnTo>
                    <a:pt x="77" y="101"/>
                  </a:lnTo>
                  <a:lnTo>
                    <a:pt x="68" y="104"/>
                  </a:lnTo>
                  <a:lnTo>
                    <a:pt x="59" y="106"/>
                  </a:lnTo>
                  <a:lnTo>
                    <a:pt x="50" y="106"/>
                  </a:lnTo>
                  <a:lnTo>
                    <a:pt x="39" y="104"/>
                  </a:lnTo>
                  <a:lnTo>
                    <a:pt x="30" y="101"/>
                  </a:lnTo>
                  <a:lnTo>
                    <a:pt x="21" y="97"/>
                  </a:lnTo>
                  <a:lnTo>
                    <a:pt x="13" y="89"/>
                  </a:lnTo>
                  <a:lnTo>
                    <a:pt x="7" y="81"/>
                  </a:lnTo>
                  <a:lnTo>
                    <a:pt x="3" y="72"/>
                  </a:lnTo>
                  <a:lnTo>
                    <a:pt x="0" y="63"/>
                  </a:lnTo>
                  <a:lnTo>
                    <a:pt x="0" y="51"/>
                  </a:lnTo>
                  <a:lnTo>
                    <a:pt x="3" y="39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Freeform 232"/>
            <p:cNvSpPr>
              <a:spLocks/>
            </p:cNvSpPr>
            <p:nvPr/>
          </p:nvSpPr>
          <p:spPr bwMode="auto">
            <a:xfrm>
              <a:off x="3638" y="3442"/>
              <a:ext cx="106" cy="106"/>
            </a:xfrm>
            <a:custGeom>
              <a:avLst/>
              <a:gdLst>
                <a:gd name="T0" fmla="*/ 3 w 106"/>
                <a:gd name="T1" fmla="*/ 40 h 106"/>
                <a:gd name="T2" fmla="*/ 6 w 106"/>
                <a:gd name="T3" fmla="*/ 29 h 106"/>
                <a:gd name="T4" fmla="*/ 12 w 106"/>
                <a:gd name="T5" fmla="*/ 18 h 106"/>
                <a:gd name="T6" fmla="*/ 19 w 106"/>
                <a:gd name="T7" fmla="*/ 11 h 106"/>
                <a:gd name="T8" fmla="*/ 28 w 106"/>
                <a:gd name="T9" fmla="*/ 6 h 106"/>
                <a:gd name="T10" fmla="*/ 37 w 106"/>
                <a:gd name="T11" fmla="*/ 2 h 106"/>
                <a:gd name="T12" fmla="*/ 47 w 106"/>
                <a:gd name="T13" fmla="*/ 0 h 106"/>
                <a:gd name="T14" fmla="*/ 57 w 106"/>
                <a:gd name="T15" fmla="*/ 0 h 106"/>
                <a:gd name="T16" fmla="*/ 66 w 106"/>
                <a:gd name="T17" fmla="*/ 2 h 106"/>
                <a:gd name="T18" fmla="*/ 75 w 106"/>
                <a:gd name="T19" fmla="*/ 6 h 106"/>
                <a:gd name="T20" fmla="*/ 84 w 106"/>
                <a:gd name="T21" fmla="*/ 11 h 106"/>
                <a:gd name="T22" fmla="*/ 92 w 106"/>
                <a:gd name="T23" fmla="*/ 17 h 106"/>
                <a:gd name="T24" fmla="*/ 98 w 106"/>
                <a:gd name="T25" fmla="*/ 24 h 106"/>
                <a:gd name="T26" fmla="*/ 103 w 106"/>
                <a:gd name="T27" fmla="*/ 34 h 106"/>
                <a:gd name="T28" fmla="*/ 106 w 106"/>
                <a:gd name="T29" fmla="*/ 44 h 106"/>
                <a:gd name="T30" fmla="*/ 106 w 106"/>
                <a:gd name="T31" fmla="*/ 55 h 106"/>
                <a:gd name="T32" fmla="*/ 104 w 106"/>
                <a:gd name="T33" fmla="*/ 67 h 106"/>
                <a:gd name="T34" fmla="*/ 100 w 106"/>
                <a:gd name="T35" fmla="*/ 79 h 106"/>
                <a:gd name="T36" fmla="*/ 93 w 106"/>
                <a:gd name="T37" fmla="*/ 88 h 106"/>
                <a:gd name="T38" fmla="*/ 86 w 106"/>
                <a:gd name="T39" fmla="*/ 96 h 106"/>
                <a:gd name="T40" fmla="*/ 77 w 106"/>
                <a:gd name="T41" fmla="*/ 102 h 106"/>
                <a:gd name="T42" fmla="*/ 68 w 106"/>
                <a:gd name="T43" fmla="*/ 105 h 106"/>
                <a:gd name="T44" fmla="*/ 59 w 106"/>
                <a:gd name="T45" fmla="*/ 106 h 106"/>
                <a:gd name="T46" fmla="*/ 50 w 106"/>
                <a:gd name="T47" fmla="*/ 106 h 106"/>
                <a:gd name="T48" fmla="*/ 39 w 106"/>
                <a:gd name="T49" fmla="*/ 105 h 106"/>
                <a:gd name="T50" fmla="*/ 30 w 106"/>
                <a:gd name="T51" fmla="*/ 102 h 106"/>
                <a:gd name="T52" fmla="*/ 21 w 106"/>
                <a:gd name="T53" fmla="*/ 97 h 106"/>
                <a:gd name="T54" fmla="*/ 13 w 106"/>
                <a:gd name="T55" fmla="*/ 90 h 106"/>
                <a:gd name="T56" fmla="*/ 7 w 106"/>
                <a:gd name="T57" fmla="*/ 82 h 106"/>
                <a:gd name="T58" fmla="*/ 3 w 106"/>
                <a:gd name="T59" fmla="*/ 73 h 106"/>
                <a:gd name="T60" fmla="*/ 0 w 106"/>
                <a:gd name="T61" fmla="*/ 64 h 106"/>
                <a:gd name="T62" fmla="*/ 0 w 106"/>
                <a:gd name="T63" fmla="*/ 52 h 106"/>
                <a:gd name="T64" fmla="*/ 3 w 106"/>
                <a:gd name="T65" fmla="*/ 40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6"/>
                <a:gd name="T100" fmla="*/ 0 h 106"/>
                <a:gd name="T101" fmla="*/ 106 w 106"/>
                <a:gd name="T102" fmla="*/ 106 h 1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6" h="106">
                  <a:moveTo>
                    <a:pt x="3" y="40"/>
                  </a:moveTo>
                  <a:lnTo>
                    <a:pt x="6" y="29"/>
                  </a:lnTo>
                  <a:lnTo>
                    <a:pt x="12" y="18"/>
                  </a:lnTo>
                  <a:lnTo>
                    <a:pt x="19" y="11"/>
                  </a:lnTo>
                  <a:lnTo>
                    <a:pt x="28" y="6"/>
                  </a:lnTo>
                  <a:lnTo>
                    <a:pt x="37" y="2"/>
                  </a:lnTo>
                  <a:lnTo>
                    <a:pt x="47" y="0"/>
                  </a:lnTo>
                  <a:lnTo>
                    <a:pt x="57" y="0"/>
                  </a:lnTo>
                  <a:lnTo>
                    <a:pt x="66" y="2"/>
                  </a:lnTo>
                  <a:lnTo>
                    <a:pt x="75" y="6"/>
                  </a:lnTo>
                  <a:lnTo>
                    <a:pt x="84" y="11"/>
                  </a:lnTo>
                  <a:lnTo>
                    <a:pt x="92" y="17"/>
                  </a:lnTo>
                  <a:lnTo>
                    <a:pt x="98" y="24"/>
                  </a:lnTo>
                  <a:lnTo>
                    <a:pt x="103" y="34"/>
                  </a:lnTo>
                  <a:lnTo>
                    <a:pt x="106" y="44"/>
                  </a:lnTo>
                  <a:lnTo>
                    <a:pt x="106" y="55"/>
                  </a:lnTo>
                  <a:lnTo>
                    <a:pt x="104" y="67"/>
                  </a:lnTo>
                  <a:lnTo>
                    <a:pt x="100" y="79"/>
                  </a:lnTo>
                  <a:lnTo>
                    <a:pt x="93" y="88"/>
                  </a:lnTo>
                  <a:lnTo>
                    <a:pt x="86" y="96"/>
                  </a:lnTo>
                  <a:lnTo>
                    <a:pt x="77" y="102"/>
                  </a:lnTo>
                  <a:lnTo>
                    <a:pt x="68" y="105"/>
                  </a:lnTo>
                  <a:lnTo>
                    <a:pt x="59" y="106"/>
                  </a:lnTo>
                  <a:lnTo>
                    <a:pt x="50" y="106"/>
                  </a:lnTo>
                  <a:lnTo>
                    <a:pt x="39" y="105"/>
                  </a:lnTo>
                  <a:lnTo>
                    <a:pt x="30" y="102"/>
                  </a:lnTo>
                  <a:lnTo>
                    <a:pt x="21" y="97"/>
                  </a:lnTo>
                  <a:lnTo>
                    <a:pt x="13" y="90"/>
                  </a:lnTo>
                  <a:lnTo>
                    <a:pt x="7" y="82"/>
                  </a:lnTo>
                  <a:lnTo>
                    <a:pt x="3" y="73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3" y="40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" name="Freeform 233"/>
            <p:cNvSpPr>
              <a:spLocks/>
            </p:cNvSpPr>
            <p:nvPr/>
          </p:nvSpPr>
          <p:spPr bwMode="auto">
            <a:xfrm>
              <a:off x="3728" y="3473"/>
              <a:ext cx="106" cy="106"/>
            </a:xfrm>
            <a:custGeom>
              <a:avLst/>
              <a:gdLst>
                <a:gd name="T0" fmla="*/ 3 w 106"/>
                <a:gd name="T1" fmla="*/ 39 h 106"/>
                <a:gd name="T2" fmla="*/ 7 w 106"/>
                <a:gd name="T3" fmla="*/ 28 h 106"/>
                <a:gd name="T4" fmla="*/ 13 w 106"/>
                <a:gd name="T5" fmla="*/ 18 h 106"/>
                <a:gd name="T6" fmla="*/ 20 w 106"/>
                <a:gd name="T7" fmla="*/ 10 h 106"/>
                <a:gd name="T8" fmla="*/ 29 w 106"/>
                <a:gd name="T9" fmla="*/ 6 h 106"/>
                <a:gd name="T10" fmla="*/ 38 w 106"/>
                <a:gd name="T11" fmla="*/ 1 h 106"/>
                <a:gd name="T12" fmla="*/ 47 w 106"/>
                <a:gd name="T13" fmla="*/ 0 h 106"/>
                <a:gd name="T14" fmla="*/ 58 w 106"/>
                <a:gd name="T15" fmla="*/ 0 h 106"/>
                <a:gd name="T16" fmla="*/ 67 w 106"/>
                <a:gd name="T17" fmla="*/ 1 h 106"/>
                <a:gd name="T18" fmla="*/ 76 w 106"/>
                <a:gd name="T19" fmla="*/ 6 h 106"/>
                <a:gd name="T20" fmla="*/ 85 w 106"/>
                <a:gd name="T21" fmla="*/ 10 h 106"/>
                <a:gd name="T22" fmla="*/ 93 w 106"/>
                <a:gd name="T23" fmla="*/ 16 h 106"/>
                <a:gd name="T24" fmla="*/ 99 w 106"/>
                <a:gd name="T25" fmla="*/ 24 h 106"/>
                <a:gd name="T26" fmla="*/ 103 w 106"/>
                <a:gd name="T27" fmla="*/ 33 h 106"/>
                <a:gd name="T28" fmla="*/ 106 w 106"/>
                <a:gd name="T29" fmla="*/ 43 h 106"/>
                <a:gd name="T30" fmla="*/ 106 w 106"/>
                <a:gd name="T31" fmla="*/ 54 h 106"/>
                <a:gd name="T32" fmla="*/ 105 w 106"/>
                <a:gd name="T33" fmla="*/ 66 h 106"/>
                <a:gd name="T34" fmla="*/ 100 w 106"/>
                <a:gd name="T35" fmla="*/ 78 h 106"/>
                <a:gd name="T36" fmla="*/ 94 w 106"/>
                <a:gd name="T37" fmla="*/ 87 h 106"/>
                <a:gd name="T38" fmla="*/ 87 w 106"/>
                <a:gd name="T39" fmla="*/ 95 h 106"/>
                <a:gd name="T40" fmla="*/ 78 w 106"/>
                <a:gd name="T41" fmla="*/ 101 h 106"/>
                <a:gd name="T42" fmla="*/ 69 w 106"/>
                <a:gd name="T43" fmla="*/ 104 h 106"/>
                <a:gd name="T44" fmla="*/ 60 w 106"/>
                <a:gd name="T45" fmla="*/ 106 h 106"/>
                <a:gd name="T46" fmla="*/ 50 w 106"/>
                <a:gd name="T47" fmla="*/ 106 h 106"/>
                <a:gd name="T48" fmla="*/ 40 w 106"/>
                <a:gd name="T49" fmla="*/ 104 h 106"/>
                <a:gd name="T50" fmla="*/ 31 w 106"/>
                <a:gd name="T51" fmla="*/ 101 h 106"/>
                <a:gd name="T52" fmla="*/ 22 w 106"/>
                <a:gd name="T53" fmla="*/ 96 h 106"/>
                <a:gd name="T54" fmla="*/ 14 w 106"/>
                <a:gd name="T55" fmla="*/ 89 h 106"/>
                <a:gd name="T56" fmla="*/ 8 w 106"/>
                <a:gd name="T57" fmla="*/ 81 h 106"/>
                <a:gd name="T58" fmla="*/ 3 w 106"/>
                <a:gd name="T59" fmla="*/ 72 h 106"/>
                <a:gd name="T60" fmla="*/ 0 w 106"/>
                <a:gd name="T61" fmla="*/ 63 h 106"/>
                <a:gd name="T62" fmla="*/ 0 w 106"/>
                <a:gd name="T63" fmla="*/ 51 h 106"/>
                <a:gd name="T64" fmla="*/ 3 w 106"/>
                <a:gd name="T65" fmla="*/ 39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6"/>
                <a:gd name="T100" fmla="*/ 0 h 106"/>
                <a:gd name="T101" fmla="*/ 106 w 106"/>
                <a:gd name="T102" fmla="*/ 106 h 1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6" h="106">
                  <a:moveTo>
                    <a:pt x="3" y="39"/>
                  </a:moveTo>
                  <a:lnTo>
                    <a:pt x="7" y="28"/>
                  </a:lnTo>
                  <a:lnTo>
                    <a:pt x="13" y="18"/>
                  </a:lnTo>
                  <a:lnTo>
                    <a:pt x="20" y="10"/>
                  </a:lnTo>
                  <a:lnTo>
                    <a:pt x="29" y="6"/>
                  </a:lnTo>
                  <a:lnTo>
                    <a:pt x="38" y="1"/>
                  </a:lnTo>
                  <a:lnTo>
                    <a:pt x="47" y="0"/>
                  </a:lnTo>
                  <a:lnTo>
                    <a:pt x="58" y="0"/>
                  </a:lnTo>
                  <a:lnTo>
                    <a:pt x="67" y="1"/>
                  </a:lnTo>
                  <a:lnTo>
                    <a:pt x="76" y="6"/>
                  </a:lnTo>
                  <a:lnTo>
                    <a:pt x="85" y="10"/>
                  </a:lnTo>
                  <a:lnTo>
                    <a:pt x="93" y="16"/>
                  </a:lnTo>
                  <a:lnTo>
                    <a:pt x="99" y="24"/>
                  </a:lnTo>
                  <a:lnTo>
                    <a:pt x="103" y="33"/>
                  </a:lnTo>
                  <a:lnTo>
                    <a:pt x="106" y="43"/>
                  </a:lnTo>
                  <a:lnTo>
                    <a:pt x="106" y="54"/>
                  </a:lnTo>
                  <a:lnTo>
                    <a:pt x="105" y="66"/>
                  </a:lnTo>
                  <a:lnTo>
                    <a:pt x="100" y="78"/>
                  </a:lnTo>
                  <a:lnTo>
                    <a:pt x="94" y="87"/>
                  </a:lnTo>
                  <a:lnTo>
                    <a:pt x="87" y="95"/>
                  </a:lnTo>
                  <a:lnTo>
                    <a:pt x="78" y="101"/>
                  </a:lnTo>
                  <a:lnTo>
                    <a:pt x="69" y="104"/>
                  </a:lnTo>
                  <a:lnTo>
                    <a:pt x="60" y="106"/>
                  </a:lnTo>
                  <a:lnTo>
                    <a:pt x="50" y="106"/>
                  </a:lnTo>
                  <a:lnTo>
                    <a:pt x="40" y="104"/>
                  </a:lnTo>
                  <a:lnTo>
                    <a:pt x="31" y="101"/>
                  </a:lnTo>
                  <a:lnTo>
                    <a:pt x="22" y="96"/>
                  </a:lnTo>
                  <a:lnTo>
                    <a:pt x="14" y="89"/>
                  </a:lnTo>
                  <a:lnTo>
                    <a:pt x="8" y="81"/>
                  </a:lnTo>
                  <a:lnTo>
                    <a:pt x="3" y="72"/>
                  </a:lnTo>
                  <a:lnTo>
                    <a:pt x="0" y="63"/>
                  </a:lnTo>
                  <a:lnTo>
                    <a:pt x="0" y="51"/>
                  </a:lnTo>
                  <a:lnTo>
                    <a:pt x="3" y="39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" name="Freeform 234"/>
            <p:cNvSpPr>
              <a:spLocks/>
            </p:cNvSpPr>
            <p:nvPr/>
          </p:nvSpPr>
          <p:spPr bwMode="auto">
            <a:xfrm>
              <a:off x="3850" y="3488"/>
              <a:ext cx="106" cy="106"/>
            </a:xfrm>
            <a:custGeom>
              <a:avLst/>
              <a:gdLst>
                <a:gd name="T0" fmla="*/ 3 w 106"/>
                <a:gd name="T1" fmla="*/ 39 h 106"/>
                <a:gd name="T2" fmla="*/ 6 w 106"/>
                <a:gd name="T3" fmla="*/ 28 h 106"/>
                <a:gd name="T4" fmla="*/ 12 w 106"/>
                <a:gd name="T5" fmla="*/ 18 h 106"/>
                <a:gd name="T6" fmla="*/ 19 w 106"/>
                <a:gd name="T7" fmla="*/ 10 h 106"/>
                <a:gd name="T8" fmla="*/ 28 w 106"/>
                <a:gd name="T9" fmla="*/ 6 h 106"/>
                <a:gd name="T10" fmla="*/ 37 w 106"/>
                <a:gd name="T11" fmla="*/ 1 h 106"/>
                <a:gd name="T12" fmla="*/ 47 w 106"/>
                <a:gd name="T13" fmla="*/ 0 h 106"/>
                <a:gd name="T14" fmla="*/ 57 w 106"/>
                <a:gd name="T15" fmla="*/ 0 h 106"/>
                <a:gd name="T16" fmla="*/ 66 w 106"/>
                <a:gd name="T17" fmla="*/ 1 h 106"/>
                <a:gd name="T18" fmla="*/ 75 w 106"/>
                <a:gd name="T19" fmla="*/ 6 h 106"/>
                <a:gd name="T20" fmla="*/ 84 w 106"/>
                <a:gd name="T21" fmla="*/ 10 h 106"/>
                <a:gd name="T22" fmla="*/ 92 w 106"/>
                <a:gd name="T23" fmla="*/ 16 h 106"/>
                <a:gd name="T24" fmla="*/ 98 w 106"/>
                <a:gd name="T25" fmla="*/ 24 h 106"/>
                <a:gd name="T26" fmla="*/ 103 w 106"/>
                <a:gd name="T27" fmla="*/ 33 h 106"/>
                <a:gd name="T28" fmla="*/ 106 w 106"/>
                <a:gd name="T29" fmla="*/ 44 h 106"/>
                <a:gd name="T30" fmla="*/ 106 w 106"/>
                <a:gd name="T31" fmla="*/ 54 h 106"/>
                <a:gd name="T32" fmla="*/ 104 w 106"/>
                <a:gd name="T33" fmla="*/ 66 h 106"/>
                <a:gd name="T34" fmla="*/ 100 w 106"/>
                <a:gd name="T35" fmla="*/ 78 h 106"/>
                <a:gd name="T36" fmla="*/ 93 w 106"/>
                <a:gd name="T37" fmla="*/ 88 h 106"/>
                <a:gd name="T38" fmla="*/ 86 w 106"/>
                <a:gd name="T39" fmla="*/ 95 h 106"/>
                <a:gd name="T40" fmla="*/ 77 w 106"/>
                <a:gd name="T41" fmla="*/ 101 h 106"/>
                <a:gd name="T42" fmla="*/ 68 w 106"/>
                <a:gd name="T43" fmla="*/ 104 h 106"/>
                <a:gd name="T44" fmla="*/ 59 w 106"/>
                <a:gd name="T45" fmla="*/ 106 h 106"/>
                <a:gd name="T46" fmla="*/ 50 w 106"/>
                <a:gd name="T47" fmla="*/ 106 h 106"/>
                <a:gd name="T48" fmla="*/ 39 w 106"/>
                <a:gd name="T49" fmla="*/ 104 h 106"/>
                <a:gd name="T50" fmla="*/ 30 w 106"/>
                <a:gd name="T51" fmla="*/ 101 h 106"/>
                <a:gd name="T52" fmla="*/ 21 w 106"/>
                <a:gd name="T53" fmla="*/ 97 h 106"/>
                <a:gd name="T54" fmla="*/ 13 w 106"/>
                <a:gd name="T55" fmla="*/ 89 h 106"/>
                <a:gd name="T56" fmla="*/ 7 w 106"/>
                <a:gd name="T57" fmla="*/ 81 h 106"/>
                <a:gd name="T58" fmla="*/ 3 w 106"/>
                <a:gd name="T59" fmla="*/ 72 h 106"/>
                <a:gd name="T60" fmla="*/ 0 w 106"/>
                <a:gd name="T61" fmla="*/ 63 h 106"/>
                <a:gd name="T62" fmla="*/ 0 w 106"/>
                <a:gd name="T63" fmla="*/ 51 h 106"/>
                <a:gd name="T64" fmla="*/ 3 w 106"/>
                <a:gd name="T65" fmla="*/ 39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6"/>
                <a:gd name="T100" fmla="*/ 0 h 106"/>
                <a:gd name="T101" fmla="*/ 106 w 106"/>
                <a:gd name="T102" fmla="*/ 106 h 1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6" h="106">
                  <a:moveTo>
                    <a:pt x="3" y="39"/>
                  </a:moveTo>
                  <a:lnTo>
                    <a:pt x="6" y="28"/>
                  </a:lnTo>
                  <a:lnTo>
                    <a:pt x="12" y="18"/>
                  </a:lnTo>
                  <a:lnTo>
                    <a:pt x="19" y="10"/>
                  </a:lnTo>
                  <a:lnTo>
                    <a:pt x="28" y="6"/>
                  </a:lnTo>
                  <a:lnTo>
                    <a:pt x="37" y="1"/>
                  </a:lnTo>
                  <a:lnTo>
                    <a:pt x="47" y="0"/>
                  </a:lnTo>
                  <a:lnTo>
                    <a:pt x="57" y="0"/>
                  </a:lnTo>
                  <a:lnTo>
                    <a:pt x="66" y="1"/>
                  </a:lnTo>
                  <a:lnTo>
                    <a:pt x="75" y="6"/>
                  </a:lnTo>
                  <a:lnTo>
                    <a:pt x="84" y="10"/>
                  </a:lnTo>
                  <a:lnTo>
                    <a:pt x="92" y="16"/>
                  </a:lnTo>
                  <a:lnTo>
                    <a:pt x="98" y="24"/>
                  </a:lnTo>
                  <a:lnTo>
                    <a:pt x="103" y="33"/>
                  </a:lnTo>
                  <a:lnTo>
                    <a:pt x="106" y="44"/>
                  </a:lnTo>
                  <a:lnTo>
                    <a:pt x="106" y="54"/>
                  </a:lnTo>
                  <a:lnTo>
                    <a:pt x="104" y="66"/>
                  </a:lnTo>
                  <a:lnTo>
                    <a:pt x="100" y="78"/>
                  </a:lnTo>
                  <a:lnTo>
                    <a:pt x="93" y="88"/>
                  </a:lnTo>
                  <a:lnTo>
                    <a:pt x="86" y="95"/>
                  </a:lnTo>
                  <a:lnTo>
                    <a:pt x="77" y="101"/>
                  </a:lnTo>
                  <a:lnTo>
                    <a:pt x="68" y="104"/>
                  </a:lnTo>
                  <a:lnTo>
                    <a:pt x="59" y="106"/>
                  </a:lnTo>
                  <a:lnTo>
                    <a:pt x="50" y="106"/>
                  </a:lnTo>
                  <a:lnTo>
                    <a:pt x="39" y="104"/>
                  </a:lnTo>
                  <a:lnTo>
                    <a:pt x="30" y="101"/>
                  </a:lnTo>
                  <a:lnTo>
                    <a:pt x="21" y="97"/>
                  </a:lnTo>
                  <a:lnTo>
                    <a:pt x="13" y="89"/>
                  </a:lnTo>
                  <a:lnTo>
                    <a:pt x="7" y="81"/>
                  </a:lnTo>
                  <a:lnTo>
                    <a:pt x="3" y="72"/>
                  </a:lnTo>
                  <a:lnTo>
                    <a:pt x="0" y="63"/>
                  </a:lnTo>
                  <a:lnTo>
                    <a:pt x="0" y="51"/>
                  </a:lnTo>
                  <a:lnTo>
                    <a:pt x="3" y="39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" name="Freeform 235"/>
            <p:cNvSpPr>
              <a:spLocks/>
            </p:cNvSpPr>
            <p:nvPr/>
          </p:nvSpPr>
          <p:spPr bwMode="auto">
            <a:xfrm>
              <a:off x="3974" y="3483"/>
              <a:ext cx="116" cy="117"/>
            </a:xfrm>
            <a:custGeom>
              <a:avLst/>
              <a:gdLst>
                <a:gd name="T0" fmla="*/ 3 w 116"/>
                <a:gd name="T1" fmla="*/ 44 h 117"/>
                <a:gd name="T2" fmla="*/ 7 w 116"/>
                <a:gd name="T3" fmla="*/ 32 h 117"/>
                <a:gd name="T4" fmla="*/ 13 w 116"/>
                <a:gd name="T5" fmla="*/ 21 h 117"/>
                <a:gd name="T6" fmla="*/ 21 w 116"/>
                <a:gd name="T7" fmla="*/ 12 h 117"/>
                <a:gd name="T8" fmla="*/ 30 w 116"/>
                <a:gd name="T9" fmla="*/ 6 h 117"/>
                <a:gd name="T10" fmla="*/ 41 w 116"/>
                <a:gd name="T11" fmla="*/ 2 h 117"/>
                <a:gd name="T12" fmla="*/ 51 w 116"/>
                <a:gd name="T13" fmla="*/ 0 h 117"/>
                <a:gd name="T14" fmla="*/ 62 w 116"/>
                <a:gd name="T15" fmla="*/ 0 h 117"/>
                <a:gd name="T16" fmla="*/ 72 w 116"/>
                <a:gd name="T17" fmla="*/ 2 h 117"/>
                <a:gd name="T18" fmla="*/ 83 w 116"/>
                <a:gd name="T19" fmla="*/ 5 h 117"/>
                <a:gd name="T20" fmla="*/ 92 w 116"/>
                <a:gd name="T21" fmla="*/ 9 h 117"/>
                <a:gd name="T22" fmla="*/ 101 w 116"/>
                <a:gd name="T23" fmla="*/ 17 h 117"/>
                <a:gd name="T24" fmla="*/ 107 w 116"/>
                <a:gd name="T25" fmla="*/ 24 h 117"/>
                <a:gd name="T26" fmla="*/ 113 w 116"/>
                <a:gd name="T27" fmla="*/ 35 h 117"/>
                <a:gd name="T28" fmla="*/ 116 w 116"/>
                <a:gd name="T29" fmla="*/ 46 h 117"/>
                <a:gd name="T30" fmla="*/ 116 w 116"/>
                <a:gd name="T31" fmla="*/ 58 h 117"/>
                <a:gd name="T32" fmla="*/ 115 w 116"/>
                <a:gd name="T33" fmla="*/ 71 h 117"/>
                <a:gd name="T34" fmla="*/ 110 w 116"/>
                <a:gd name="T35" fmla="*/ 85 h 117"/>
                <a:gd name="T36" fmla="*/ 104 w 116"/>
                <a:gd name="T37" fmla="*/ 96 h 117"/>
                <a:gd name="T38" fmla="*/ 97 w 116"/>
                <a:gd name="T39" fmla="*/ 103 h 117"/>
                <a:gd name="T40" fmla="*/ 88 w 116"/>
                <a:gd name="T41" fmla="*/ 111 h 117"/>
                <a:gd name="T42" fmla="*/ 77 w 116"/>
                <a:gd name="T43" fmla="*/ 114 h 117"/>
                <a:gd name="T44" fmla="*/ 66 w 116"/>
                <a:gd name="T45" fmla="*/ 117 h 117"/>
                <a:gd name="T46" fmla="*/ 56 w 116"/>
                <a:gd name="T47" fmla="*/ 117 h 117"/>
                <a:gd name="T48" fmla="*/ 45 w 116"/>
                <a:gd name="T49" fmla="*/ 115 h 117"/>
                <a:gd name="T50" fmla="*/ 35 w 116"/>
                <a:gd name="T51" fmla="*/ 112 h 117"/>
                <a:gd name="T52" fmla="*/ 26 w 116"/>
                <a:gd name="T53" fmla="*/ 106 h 117"/>
                <a:gd name="T54" fmla="*/ 16 w 116"/>
                <a:gd name="T55" fmla="*/ 100 h 117"/>
                <a:gd name="T56" fmla="*/ 10 w 116"/>
                <a:gd name="T57" fmla="*/ 91 h 117"/>
                <a:gd name="T58" fmla="*/ 4 w 116"/>
                <a:gd name="T59" fmla="*/ 82 h 117"/>
                <a:gd name="T60" fmla="*/ 1 w 116"/>
                <a:gd name="T61" fmla="*/ 70 h 117"/>
                <a:gd name="T62" fmla="*/ 0 w 116"/>
                <a:gd name="T63" fmla="*/ 58 h 117"/>
                <a:gd name="T64" fmla="*/ 3 w 116"/>
                <a:gd name="T65" fmla="*/ 44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6"/>
                <a:gd name="T100" fmla="*/ 0 h 117"/>
                <a:gd name="T101" fmla="*/ 116 w 116"/>
                <a:gd name="T102" fmla="*/ 117 h 11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6" h="117">
                  <a:moveTo>
                    <a:pt x="3" y="44"/>
                  </a:moveTo>
                  <a:lnTo>
                    <a:pt x="7" y="32"/>
                  </a:lnTo>
                  <a:lnTo>
                    <a:pt x="13" y="21"/>
                  </a:lnTo>
                  <a:lnTo>
                    <a:pt x="21" y="12"/>
                  </a:lnTo>
                  <a:lnTo>
                    <a:pt x="30" y="6"/>
                  </a:lnTo>
                  <a:lnTo>
                    <a:pt x="41" y="2"/>
                  </a:lnTo>
                  <a:lnTo>
                    <a:pt x="51" y="0"/>
                  </a:lnTo>
                  <a:lnTo>
                    <a:pt x="62" y="0"/>
                  </a:lnTo>
                  <a:lnTo>
                    <a:pt x="72" y="2"/>
                  </a:lnTo>
                  <a:lnTo>
                    <a:pt x="83" y="5"/>
                  </a:lnTo>
                  <a:lnTo>
                    <a:pt x="92" y="9"/>
                  </a:lnTo>
                  <a:lnTo>
                    <a:pt x="101" y="17"/>
                  </a:lnTo>
                  <a:lnTo>
                    <a:pt x="107" y="24"/>
                  </a:lnTo>
                  <a:lnTo>
                    <a:pt x="113" y="35"/>
                  </a:lnTo>
                  <a:lnTo>
                    <a:pt x="116" y="46"/>
                  </a:lnTo>
                  <a:lnTo>
                    <a:pt x="116" y="58"/>
                  </a:lnTo>
                  <a:lnTo>
                    <a:pt x="115" y="71"/>
                  </a:lnTo>
                  <a:lnTo>
                    <a:pt x="110" y="85"/>
                  </a:lnTo>
                  <a:lnTo>
                    <a:pt x="104" y="96"/>
                  </a:lnTo>
                  <a:lnTo>
                    <a:pt x="97" y="103"/>
                  </a:lnTo>
                  <a:lnTo>
                    <a:pt x="88" y="111"/>
                  </a:lnTo>
                  <a:lnTo>
                    <a:pt x="77" y="114"/>
                  </a:lnTo>
                  <a:lnTo>
                    <a:pt x="66" y="117"/>
                  </a:lnTo>
                  <a:lnTo>
                    <a:pt x="56" y="117"/>
                  </a:lnTo>
                  <a:lnTo>
                    <a:pt x="45" y="115"/>
                  </a:lnTo>
                  <a:lnTo>
                    <a:pt x="35" y="112"/>
                  </a:lnTo>
                  <a:lnTo>
                    <a:pt x="26" y="106"/>
                  </a:lnTo>
                  <a:lnTo>
                    <a:pt x="16" y="100"/>
                  </a:lnTo>
                  <a:lnTo>
                    <a:pt x="10" y="91"/>
                  </a:lnTo>
                  <a:lnTo>
                    <a:pt x="4" y="82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3" y="44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" name="Freeform 236"/>
            <p:cNvSpPr>
              <a:spLocks/>
            </p:cNvSpPr>
            <p:nvPr/>
          </p:nvSpPr>
          <p:spPr bwMode="auto">
            <a:xfrm>
              <a:off x="4080" y="3468"/>
              <a:ext cx="116" cy="117"/>
            </a:xfrm>
            <a:custGeom>
              <a:avLst/>
              <a:gdLst>
                <a:gd name="T0" fmla="*/ 3 w 116"/>
                <a:gd name="T1" fmla="*/ 44 h 117"/>
                <a:gd name="T2" fmla="*/ 7 w 116"/>
                <a:gd name="T3" fmla="*/ 32 h 117"/>
                <a:gd name="T4" fmla="*/ 13 w 116"/>
                <a:gd name="T5" fmla="*/ 21 h 117"/>
                <a:gd name="T6" fmla="*/ 21 w 116"/>
                <a:gd name="T7" fmla="*/ 12 h 117"/>
                <a:gd name="T8" fmla="*/ 30 w 116"/>
                <a:gd name="T9" fmla="*/ 6 h 117"/>
                <a:gd name="T10" fmla="*/ 41 w 116"/>
                <a:gd name="T11" fmla="*/ 2 h 117"/>
                <a:gd name="T12" fmla="*/ 51 w 116"/>
                <a:gd name="T13" fmla="*/ 0 h 117"/>
                <a:gd name="T14" fmla="*/ 62 w 116"/>
                <a:gd name="T15" fmla="*/ 0 h 117"/>
                <a:gd name="T16" fmla="*/ 72 w 116"/>
                <a:gd name="T17" fmla="*/ 2 h 117"/>
                <a:gd name="T18" fmla="*/ 83 w 116"/>
                <a:gd name="T19" fmla="*/ 5 h 117"/>
                <a:gd name="T20" fmla="*/ 92 w 116"/>
                <a:gd name="T21" fmla="*/ 9 h 117"/>
                <a:gd name="T22" fmla="*/ 101 w 116"/>
                <a:gd name="T23" fmla="*/ 17 h 117"/>
                <a:gd name="T24" fmla="*/ 107 w 116"/>
                <a:gd name="T25" fmla="*/ 24 h 117"/>
                <a:gd name="T26" fmla="*/ 113 w 116"/>
                <a:gd name="T27" fmla="*/ 35 h 117"/>
                <a:gd name="T28" fmla="*/ 116 w 116"/>
                <a:gd name="T29" fmla="*/ 45 h 117"/>
                <a:gd name="T30" fmla="*/ 116 w 116"/>
                <a:gd name="T31" fmla="*/ 58 h 117"/>
                <a:gd name="T32" fmla="*/ 115 w 116"/>
                <a:gd name="T33" fmla="*/ 71 h 117"/>
                <a:gd name="T34" fmla="*/ 110 w 116"/>
                <a:gd name="T35" fmla="*/ 85 h 117"/>
                <a:gd name="T36" fmla="*/ 104 w 116"/>
                <a:gd name="T37" fmla="*/ 95 h 117"/>
                <a:gd name="T38" fmla="*/ 97 w 116"/>
                <a:gd name="T39" fmla="*/ 103 h 117"/>
                <a:gd name="T40" fmla="*/ 88 w 116"/>
                <a:gd name="T41" fmla="*/ 111 h 117"/>
                <a:gd name="T42" fmla="*/ 77 w 116"/>
                <a:gd name="T43" fmla="*/ 114 h 117"/>
                <a:gd name="T44" fmla="*/ 66 w 116"/>
                <a:gd name="T45" fmla="*/ 117 h 117"/>
                <a:gd name="T46" fmla="*/ 56 w 116"/>
                <a:gd name="T47" fmla="*/ 117 h 117"/>
                <a:gd name="T48" fmla="*/ 45 w 116"/>
                <a:gd name="T49" fmla="*/ 115 h 117"/>
                <a:gd name="T50" fmla="*/ 35 w 116"/>
                <a:gd name="T51" fmla="*/ 112 h 117"/>
                <a:gd name="T52" fmla="*/ 26 w 116"/>
                <a:gd name="T53" fmla="*/ 106 h 117"/>
                <a:gd name="T54" fmla="*/ 16 w 116"/>
                <a:gd name="T55" fmla="*/ 100 h 117"/>
                <a:gd name="T56" fmla="*/ 10 w 116"/>
                <a:gd name="T57" fmla="*/ 91 h 117"/>
                <a:gd name="T58" fmla="*/ 4 w 116"/>
                <a:gd name="T59" fmla="*/ 82 h 117"/>
                <a:gd name="T60" fmla="*/ 1 w 116"/>
                <a:gd name="T61" fmla="*/ 70 h 117"/>
                <a:gd name="T62" fmla="*/ 0 w 116"/>
                <a:gd name="T63" fmla="*/ 58 h 117"/>
                <a:gd name="T64" fmla="*/ 3 w 116"/>
                <a:gd name="T65" fmla="*/ 44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6"/>
                <a:gd name="T100" fmla="*/ 0 h 117"/>
                <a:gd name="T101" fmla="*/ 116 w 116"/>
                <a:gd name="T102" fmla="*/ 117 h 11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6" h="117">
                  <a:moveTo>
                    <a:pt x="3" y="44"/>
                  </a:moveTo>
                  <a:lnTo>
                    <a:pt x="7" y="32"/>
                  </a:lnTo>
                  <a:lnTo>
                    <a:pt x="13" y="21"/>
                  </a:lnTo>
                  <a:lnTo>
                    <a:pt x="21" y="12"/>
                  </a:lnTo>
                  <a:lnTo>
                    <a:pt x="30" y="6"/>
                  </a:lnTo>
                  <a:lnTo>
                    <a:pt x="41" y="2"/>
                  </a:lnTo>
                  <a:lnTo>
                    <a:pt x="51" y="0"/>
                  </a:lnTo>
                  <a:lnTo>
                    <a:pt x="62" y="0"/>
                  </a:lnTo>
                  <a:lnTo>
                    <a:pt x="72" y="2"/>
                  </a:lnTo>
                  <a:lnTo>
                    <a:pt x="83" y="5"/>
                  </a:lnTo>
                  <a:lnTo>
                    <a:pt x="92" y="9"/>
                  </a:lnTo>
                  <a:lnTo>
                    <a:pt x="101" y="17"/>
                  </a:lnTo>
                  <a:lnTo>
                    <a:pt x="107" y="24"/>
                  </a:lnTo>
                  <a:lnTo>
                    <a:pt x="113" y="35"/>
                  </a:lnTo>
                  <a:lnTo>
                    <a:pt x="116" y="45"/>
                  </a:lnTo>
                  <a:lnTo>
                    <a:pt x="116" y="58"/>
                  </a:lnTo>
                  <a:lnTo>
                    <a:pt x="115" y="71"/>
                  </a:lnTo>
                  <a:lnTo>
                    <a:pt x="110" y="85"/>
                  </a:lnTo>
                  <a:lnTo>
                    <a:pt x="104" y="95"/>
                  </a:lnTo>
                  <a:lnTo>
                    <a:pt x="97" y="103"/>
                  </a:lnTo>
                  <a:lnTo>
                    <a:pt x="88" y="111"/>
                  </a:lnTo>
                  <a:lnTo>
                    <a:pt x="77" y="114"/>
                  </a:lnTo>
                  <a:lnTo>
                    <a:pt x="66" y="117"/>
                  </a:lnTo>
                  <a:lnTo>
                    <a:pt x="56" y="117"/>
                  </a:lnTo>
                  <a:lnTo>
                    <a:pt x="45" y="115"/>
                  </a:lnTo>
                  <a:lnTo>
                    <a:pt x="35" y="112"/>
                  </a:lnTo>
                  <a:lnTo>
                    <a:pt x="26" y="106"/>
                  </a:lnTo>
                  <a:lnTo>
                    <a:pt x="16" y="100"/>
                  </a:lnTo>
                  <a:lnTo>
                    <a:pt x="10" y="91"/>
                  </a:lnTo>
                  <a:lnTo>
                    <a:pt x="4" y="82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3" y="44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" name="Freeform 237"/>
            <p:cNvSpPr>
              <a:spLocks/>
            </p:cNvSpPr>
            <p:nvPr/>
          </p:nvSpPr>
          <p:spPr bwMode="auto">
            <a:xfrm>
              <a:off x="4171" y="3423"/>
              <a:ext cx="116" cy="116"/>
            </a:xfrm>
            <a:custGeom>
              <a:avLst/>
              <a:gdLst>
                <a:gd name="T0" fmla="*/ 3 w 116"/>
                <a:gd name="T1" fmla="*/ 43 h 116"/>
                <a:gd name="T2" fmla="*/ 7 w 116"/>
                <a:gd name="T3" fmla="*/ 31 h 116"/>
                <a:gd name="T4" fmla="*/ 13 w 116"/>
                <a:gd name="T5" fmla="*/ 21 h 116"/>
                <a:gd name="T6" fmla="*/ 21 w 116"/>
                <a:gd name="T7" fmla="*/ 12 h 116"/>
                <a:gd name="T8" fmla="*/ 30 w 116"/>
                <a:gd name="T9" fmla="*/ 6 h 116"/>
                <a:gd name="T10" fmla="*/ 41 w 116"/>
                <a:gd name="T11" fmla="*/ 1 h 116"/>
                <a:gd name="T12" fmla="*/ 51 w 116"/>
                <a:gd name="T13" fmla="*/ 0 h 116"/>
                <a:gd name="T14" fmla="*/ 62 w 116"/>
                <a:gd name="T15" fmla="*/ 0 h 116"/>
                <a:gd name="T16" fmla="*/ 72 w 116"/>
                <a:gd name="T17" fmla="*/ 1 h 116"/>
                <a:gd name="T18" fmla="*/ 83 w 116"/>
                <a:gd name="T19" fmla="*/ 4 h 116"/>
                <a:gd name="T20" fmla="*/ 92 w 116"/>
                <a:gd name="T21" fmla="*/ 9 h 116"/>
                <a:gd name="T22" fmla="*/ 101 w 116"/>
                <a:gd name="T23" fmla="*/ 16 h 116"/>
                <a:gd name="T24" fmla="*/ 107 w 116"/>
                <a:gd name="T25" fmla="*/ 24 h 116"/>
                <a:gd name="T26" fmla="*/ 113 w 116"/>
                <a:gd name="T27" fmla="*/ 34 h 116"/>
                <a:gd name="T28" fmla="*/ 116 w 116"/>
                <a:gd name="T29" fmla="*/ 45 h 116"/>
                <a:gd name="T30" fmla="*/ 116 w 116"/>
                <a:gd name="T31" fmla="*/ 57 h 116"/>
                <a:gd name="T32" fmla="*/ 115 w 116"/>
                <a:gd name="T33" fmla="*/ 71 h 116"/>
                <a:gd name="T34" fmla="*/ 110 w 116"/>
                <a:gd name="T35" fmla="*/ 84 h 116"/>
                <a:gd name="T36" fmla="*/ 104 w 116"/>
                <a:gd name="T37" fmla="*/ 95 h 116"/>
                <a:gd name="T38" fmla="*/ 97 w 116"/>
                <a:gd name="T39" fmla="*/ 103 h 116"/>
                <a:gd name="T40" fmla="*/ 87 w 116"/>
                <a:gd name="T41" fmla="*/ 110 h 116"/>
                <a:gd name="T42" fmla="*/ 77 w 116"/>
                <a:gd name="T43" fmla="*/ 113 h 116"/>
                <a:gd name="T44" fmla="*/ 66 w 116"/>
                <a:gd name="T45" fmla="*/ 116 h 116"/>
                <a:gd name="T46" fmla="*/ 56 w 116"/>
                <a:gd name="T47" fmla="*/ 116 h 116"/>
                <a:gd name="T48" fmla="*/ 45 w 116"/>
                <a:gd name="T49" fmla="*/ 115 h 116"/>
                <a:gd name="T50" fmla="*/ 34 w 116"/>
                <a:gd name="T51" fmla="*/ 112 h 116"/>
                <a:gd name="T52" fmla="*/ 25 w 116"/>
                <a:gd name="T53" fmla="*/ 106 h 116"/>
                <a:gd name="T54" fmla="*/ 16 w 116"/>
                <a:gd name="T55" fmla="*/ 100 h 116"/>
                <a:gd name="T56" fmla="*/ 10 w 116"/>
                <a:gd name="T57" fmla="*/ 90 h 116"/>
                <a:gd name="T58" fmla="*/ 4 w 116"/>
                <a:gd name="T59" fmla="*/ 81 h 116"/>
                <a:gd name="T60" fmla="*/ 1 w 116"/>
                <a:gd name="T61" fmla="*/ 69 h 116"/>
                <a:gd name="T62" fmla="*/ 0 w 116"/>
                <a:gd name="T63" fmla="*/ 57 h 116"/>
                <a:gd name="T64" fmla="*/ 3 w 116"/>
                <a:gd name="T65" fmla="*/ 43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6"/>
                <a:gd name="T100" fmla="*/ 0 h 116"/>
                <a:gd name="T101" fmla="*/ 116 w 116"/>
                <a:gd name="T102" fmla="*/ 116 h 11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6" h="116">
                  <a:moveTo>
                    <a:pt x="3" y="43"/>
                  </a:moveTo>
                  <a:lnTo>
                    <a:pt x="7" y="31"/>
                  </a:lnTo>
                  <a:lnTo>
                    <a:pt x="13" y="21"/>
                  </a:lnTo>
                  <a:lnTo>
                    <a:pt x="21" y="12"/>
                  </a:lnTo>
                  <a:lnTo>
                    <a:pt x="30" y="6"/>
                  </a:lnTo>
                  <a:lnTo>
                    <a:pt x="41" y="1"/>
                  </a:lnTo>
                  <a:lnTo>
                    <a:pt x="51" y="0"/>
                  </a:lnTo>
                  <a:lnTo>
                    <a:pt x="62" y="0"/>
                  </a:lnTo>
                  <a:lnTo>
                    <a:pt x="72" y="1"/>
                  </a:lnTo>
                  <a:lnTo>
                    <a:pt x="83" y="4"/>
                  </a:lnTo>
                  <a:lnTo>
                    <a:pt x="92" y="9"/>
                  </a:lnTo>
                  <a:lnTo>
                    <a:pt x="101" y="16"/>
                  </a:lnTo>
                  <a:lnTo>
                    <a:pt x="107" y="24"/>
                  </a:lnTo>
                  <a:lnTo>
                    <a:pt x="113" y="34"/>
                  </a:lnTo>
                  <a:lnTo>
                    <a:pt x="116" y="45"/>
                  </a:lnTo>
                  <a:lnTo>
                    <a:pt x="116" y="57"/>
                  </a:lnTo>
                  <a:lnTo>
                    <a:pt x="115" y="71"/>
                  </a:lnTo>
                  <a:lnTo>
                    <a:pt x="110" y="84"/>
                  </a:lnTo>
                  <a:lnTo>
                    <a:pt x="104" y="95"/>
                  </a:lnTo>
                  <a:lnTo>
                    <a:pt x="97" y="103"/>
                  </a:lnTo>
                  <a:lnTo>
                    <a:pt x="87" y="110"/>
                  </a:lnTo>
                  <a:lnTo>
                    <a:pt x="77" y="113"/>
                  </a:lnTo>
                  <a:lnTo>
                    <a:pt x="66" y="116"/>
                  </a:lnTo>
                  <a:lnTo>
                    <a:pt x="56" y="116"/>
                  </a:lnTo>
                  <a:lnTo>
                    <a:pt x="45" y="115"/>
                  </a:lnTo>
                  <a:lnTo>
                    <a:pt x="34" y="112"/>
                  </a:lnTo>
                  <a:lnTo>
                    <a:pt x="25" y="106"/>
                  </a:lnTo>
                  <a:lnTo>
                    <a:pt x="16" y="100"/>
                  </a:lnTo>
                  <a:lnTo>
                    <a:pt x="10" y="90"/>
                  </a:lnTo>
                  <a:lnTo>
                    <a:pt x="4" y="81"/>
                  </a:lnTo>
                  <a:lnTo>
                    <a:pt x="1" y="69"/>
                  </a:lnTo>
                  <a:lnTo>
                    <a:pt x="0" y="57"/>
                  </a:lnTo>
                  <a:lnTo>
                    <a:pt x="3" y="43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" name="Freeform 238"/>
            <p:cNvSpPr>
              <a:spLocks/>
            </p:cNvSpPr>
            <p:nvPr/>
          </p:nvSpPr>
          <p:spPr bwMode="auto">
            <a:xfrm>
              <a:off x="4292" y="3362"/>
              <a:ext cx="116" cy="117"/>
            </a:xfrm>
            <a:custGeom>
              <a:avLst/>
              <a:gdLst>
                <a:gd name="T0" fmla="*/ 3 w 116"/>
                <a:gd name="T1" fmla="*/ 44 h 117"/>
                <a:gd name="T2" fmla="*/ 7 w 116"/>
                <a:gd name="T3" fmla="*/ 32 h 117"/>
                <a:gd name="T4" fmla="*/ 13 w 116"/>
                <a:gd name="T5" fmla="*/ 21 h 117"/>
                <a:gd name="T6" fmla="*/ 21 w 116"/>
                <a:gd name="T7" fmla="*/ 12 h 117"/>
                <a:gd name="T8" fmla="*/ 30 w 116"/>
                <a:gd name="T9" fmla="*/ 6 h 117"/>
                <a:gd name="T10" fmla="*/ 41 w 116"/>
                <a:gd name="T11" fmla="*/ 1 h 117"/>
                <a:gd name="T12" fmla="*/ 51 w 116"/>
                <a:gd name="T13" fmla="*/ 0 h 117"/>
                <a:gd name="T14" fmla="*/ 62 w 116"/>
                <a:gd name="T15" fmla="*/ 0 h 117"/>
                <a:gd name="T16" fmla="*/ 73 w 116"/>
                <a:gd name="T17" fmla="*/ 1 h 117"/>
                <a:gd name="T18" fmla="*/ 83 w 116"/>
                <a:gd name="T19" fmla="*/ 5 h 117"/>
                <a:gd name="T20" fmla="*/ 92 w 116"/>
                <a:gd name="T21" fmla="*/ 9 h 117"/>
                <a:gd name="T22" fmla="*/ 101 w 116"/>
                <a:gd name="T23" fmla="*/ 17 h 117"/>
                <a:gd name="T24" fmla="*/ 107 w 116"/>
                <a:gd name="T25" fmla="*/ 24 h 117"/>
                <a:gd name="T26" fmla="*/ 113 w 116"/>
                <a:gd name="T27" fmla="*/ 35 h 117"/>
                <a:gd name="T28" fmla="*/ 116 w 116"/>
                <a:gd name="T29" fmla="*/ 45 h 117"/>
                <a:gd name="T30" fmla="*/ 116 w 116"/>
                <a:gd name="T31" fmla="*/ 58 h 117"/>
                <a:gd name="T32" fmla="*/ 115 w 116"/>
                <a:gd name="T33" fmla="*/ 71 h 117"/>
                <a:gd name="T34" fmla="*/ 110 w 116"/>
                <a:gd name="T35" fmla="*/ 85 h 117"/>
                <a:gd name="T36" fmla="*/ 104 w 116"/>
                <a:gd name="T37" fmla="*/ 95 h 117"/>
                <a:gd name="T38" fmla="*/ 97 w 116"/>
                <a:gd name="T39" fmla="*/ 103 h 117"/>
                <a:gd name="T40" fmla="*/ 88 w 116"/>
                <a:gd name="T41" fmla="*/ 111 h 117"/>
                <a:gd name="T42" fmla="*/ 77 w 116"/>
                <a:gd name="T43" fmla="*/ 114 h 117"/>
                <a:gd name="T44" fmla="*/ 66 w 116"/>
                <a:gd name="T45" fmla="*/ 117 h 117"/>
                <a:gd name="T46" fmla="*/ 56 w 116"/>
                <a:gd name="T47" fmla="*/ 117 h 117"/>
                <a:gd name="T48" fmla="*/ 45 w 116"/>
                <a:gd name="T49" fmla="*/ 115 h 117"/>
                <a:gd name="T50" fmla="*/ 35 w 116"/>
                <a:gd name="T51" fmla="*/ 112 h 117"/>
                <a:gd name="T52" fmla="*/ 26 w 116"/>
                <a:gd name="T53" fmla="*/ 106 h 117"/>
                <a:gd name="T54" fmla="*/ 16 w 116"/>
                <a:gd name="T55" fmla="*/ 100 h 117"/>
                <a:gd name="T56" fmla="*/ 10 w 116"/>
                <a:gd name="T57" fmla="*/ 91 h 117"/>
                <a:gd name="T58" fmla="*/ 4 w 116"/>
                <a:gd name="T59" fmla="*/ 82 h 117"/>
                <a:gd name="T60" fmla="*/ 1 w 116"/>
                <a:gd name="T61" fmla="*/ 70 h 117"/>
                <a:gd name="T62" fmla="*/ 0 w 116"/>
                <a:gd name="T63" fmla="*/ 58 h 117"/>
                <a:gd name="T64" fmla="*/ 3 w 116"/>
                <a:gd name="T65" fmla="*/ 44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6"/>
                <a:gd name="T100" fmla="*/ 0 h 117"/>
                <a:gd name="T101" fmla="*/ 116 w 116"/>
                <a:gd name="T102" fmla="*/ 117 h 11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6" h="117">
                  <a:moveTo>
                    <a:pt x="3" y="44"/>
                  </a:moveTo>
                  <a:lnTo>
                    <a:pt x="7" y="32"/>
                  </a:lnTo>
                  <a:lnTo>
                    <a:pt x="13" y="21"/>
                  </a:lnTo>
                  <a:lnTo>
                    <a:pt x="21" y="12"/>
                  </a:lnTo>
                  <a:lnTo>
                    <a:pt x="30" y="6"/>
                  </a:lnTo>
                  <a:lnTo>
                    <a:pt x="41" y="1"/>
                  </a:lnTo>
                  <a:lnTo>
                    <a:pt x="51" y="0"/>
                  </a:lnTo>
                  <a:lnTo>
                    <a:pt x="62" y="0"/>
                  </a:lnTo>
                  <a:lnTo>
                    <a:pt x="73" y="1"/>
                  </a:lnTo>
                  <a:lnTo>
                    <a:pt x="83" y="5"/>
                  </a:lnTo>
                  <a:lnTo>
                    <a:pt x="92" y="9"/>
                  </a:lnTo>
                  <a:lnTo>
                    <a:pt x="101" y="17"/>
                  </a:lnTo>
                  <a:lnTo>
                    <a:pt x="107" y="24"/>
                  </a:lnTo>
                  <a:lnTo>
                    <a:pt x="113" y="35"/>
                  </a:lnTo>
                  <a:lnTo>
                    <a:pt x="116" y="45"/>
                  </a:lnTo>
                  <a:lnTo>
                    <a:pt x="116" y="58"/>
                  </a:lnTo>
                  <a:lnTo>
                    <a:pt x="115" y="71"/>
                  </a:lnTo>
                  <a:lnTo>
                    <a:pt x="110" y="85"/>
                  </a:lnTo>
                  <a:lnTo>
                    <a:pt x="104" y="95"/>
                  </a:lnTo>
                  <a:lnTo>
                    <a:pt x="97" y="103"/>
                  </a:lnTo>
                  <a:lnTo>
                    <a:pt x="88" y="111"/>
                  </a:lnTo>
                  <a:lnTo>
                    <a:pt x="77" y="114"/>
                  </a:lnTo>
                  <a:lnTo>
                    <a:pt x="66" y="117"/>
                  </a:lnTo>
                  <a:lnTo>
                    <a:pt x="56" y="117"/>
                  </a:lnTo>
                  <a:lnTo>
                    <a:pt x="45" y="115"/>
                  </a:lnTo>
                  <a:lnTo>
                    <a:pt x="35" y="112"/>
                  </a:lnTo>
                  <a:lnTo>
                    <a:pt x="26" y="106"/>
                  </a:lnTo>
                  <a:lnTo>
                    <a:pt x="16" y="100"/>
                  </a:lnTo>
                  <a:lnTo>
                    <a:pt x="10" y="91"/>
                  </a:lnTo>
                  <a:lnTo>
                    <a:pt x="4" y="82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3" y="44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" name="Freeform 239"/>
            <p:cNvSpPr>
              <a:spLocks/>
            </p:cNvSpPr>
            <p:nvPr/>
          </p:nvSpPr>
          <p:spPr bwMode="auto">
            <a:xfrm>
              <a:off x="1623" y="3775"/>
              <a:ext cx="106" cy="106"/>
            </a:xfrm>
            <a:custGeom>
              <a:avLst/>
              <a:gdLst>
                <a:gd name="T0" fmla="*/ 3 w 106"/>
                <a:gd name="T1" fmla="*/ 40 h 106"/>
                <a:gd name="T2" fmla="*/ 6 w 106"/>
                <a:gd name="T3" fmla="*/ 29 h 106"/>
                <a:gd name="T4" fmla="*/ 12 w 106"/>
                <a:gd name="T5" fmla="*/ 19 h 106"/>
                <a:gd name="T6" fmla="*/ 20 w 106"/>
                <a:gd name="T7" fmla="*/ 11 h 106"/>
                <a:gd name="T8" fmla="*/ 29 w 106"/>
                <a:gd name="T9" fmla="*/ 6 h 106"/>
                <a:gd name="T10" fmla="*/ 38 w 106"/>
                <a:gd name="T11" fmla="*/ 2 h 106"/>
                <a:gd name="T12" fmla="*/ 47 w 106"/>
                <a:gd name="T13" fmla="*/ 0 h 106"/>
                <a:gd name="T14" fmla="*/ 58 w 106"/>
                <a:gd name="T15" fmla="*/ 0 h 106"/>
                <a:gd name="T16" fmla="*/ 67 w 106"/>
                <a:gd name="T17" fmla="*/ 2 h 106"/>
                <a:gd name="T18" fmla="*/ 76 w 106"/>
                <a:gd name="T19" fmla="*/ 6 h 106"/>
                <a:gd name="T20" fmla="*/ 85 w 106"/>
                <a:gd name="T21" fmla="*/ 11 h 106"/>
                <a:gd name="T22" fmla="*/ 93 w 106"/>
                <a:gd name="T23" fmla="*/ 17 h 106"/>
                <a:gd name="T24" fmla="*/ 99 w 106"/>
                <a:gd name="T25" fmla="*/ 25 h 106"/>
                <a:gd name="T26" fmla="*/ 103 w 106"/>
                <a:gd name="T27" fmla="*/ 34 h 106"/>
                <a:gd name="T28" fmla="*/ 106 w 106"/>
                <a:gd name="T29" fmla="*/ 44 h 106"/>
                <a:gd name="T30" fmla="*/ 106 w 106"/>
                <a:gd name="T31" fmla="*/ 55 h 106"/>
                <a:gd name="T32" fmla="*/ 105 w 106"/>
                <a:gd name="T33" fmla="*/ 67 h 106"/>
                <a:gd name="T34" fmla="*/ 100 w 106"/>
                <a:gd name="T35" fmla="*/ 79 h 106"/>
                <a:gd name="T36" fmla="*/ 94 w 106"/>
                <a:gd name="T37" fmla="*/ 88 h 106"/>
                <a:gd name="T38" fmla="*/ 87 w 106"/>
                <a:gd name="T39" fmla="*/ 96 h 106"/>
                <a:gd name="T40" fmla="*/ 78 w 106"/>
                <a:gd name="T41" fmla="*/ 102 h 106"/>
                <a:gd name="T42" fmla="*/ 69 w 106"/>
                <a:gd name="T43" fmla="*/ 105 h 106"/>
                <a:gd name="T44" fmla="*/ 59 w 106"/>
                <a:gd name="T45" fmla="*/ 106 h 106"/>
                <a:gd name="T46" fmla="*/ 50 w 106"/>
                <a:gd name="T47" fmla="*/ 106 h 106"/>
                <a:gd name="T48" fmla="*/ 40 w 106"/>
                <a:gd name="T49" fmla="*/ 105 h 106"/>
                <a:gd name="T50" fmla="*/ 31 w 106"/>
                <a:gd name="T51" fmla="*/ 102 h 106"/>
                <a:gd name="T52" fmla="*/ 22 w 106"/>
                <a:gd name="T53" fmla="*/ 97 h 106"/>
                <a:gd name="T54" fmla="*/ 14 w 106"/>
                <a:gd name="T55" fmla="*/ 90 h 106"/>
                <a:gd name="T56" fmla="*/ 8 w 106"/>
                <a:gd name="T57" fmla="*/ 82 h 106"/>
                <a:gd name="T58" fmla="*/ 3 w 106"/>
                <a:gd name="T59" fmla="*/ 73 h 106"/>
                <a:gd name="T60" fmla="*/ 0 w 106"/>
                <a:gd name="T61" fmla="*/ 64 h 106"/>
                <a:gd name="T62" fmla="*/ 0 w 106"/>
                <a:gd name="T63" fmla="*/ 52 h 106"/>
                <a:gd name="T64" fmla="*/ 3 w 106"/>
                <a:gd name="T65" fmla="*/ 40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6"/>
                <a:gd name="T100" fmla="*/ 0 h 106"/>
                <a:gd name="T101" fmla="*/ 106 w 106"/>
                <a:gd name="T102" fmla="*/ 106 h 1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6" h="106">
                  <a:moveTo>
                    <a:pt x="3" y="40"/>
                  </a:moveTo>
                  <a:lnTo>
                    <a:pt x="6" y="29"/>
                  </a:lnTo>
                  <a:lnTo>
                    <a:pt x="12" y="19"/>
                  </a:lnTo>
                  <a:lnTo>
                    <a:pt x="20" y="11"/>
                  </a:lnTo>
                  <a:lnTo>
                    <a:pt x="29" y="6"/>
                  </a:lnTo>
                  <a:lnTo>
                    <a:pt x="38" y="2"/>
                  </a:lnTo>
                  <a:lnTo>
                    <a:pt x="47" y="0"/>
                  </a:lnTo>
                  <a:lnTo>
                    <a:pt x="58" y="0"/>
                  </a:lnTo>
                  <a:lnTo>
                    <a:pt x="67" y="2"/>
                  </a:lnTo>
                  <a:lnTo>
                    <a:pt x="76" y="6"/>
                  </a:lnTo>
                  <a:lnTo>
                    <a:pt x="85" y="11"/>
                  </a:lnTo>
                  <a:lnTo>
                    <a:pt x="93" y="17"/>
                  </a:lnTo>
                  <a:lnTo>
                    <a:pt x="99" y="25"/>
                  </a:lnTo>
                  <a:lnTo>
                    <a:pt x="103" y="34"/>
                  </a:lnTo>
                  <a:lnTo>
                    <a:pt x="106" y="44"/>
                  </a:lnTo>
                  <a:lnTo>
                    <a:pt x="106" y="55"/>
                  </a:lnTo>
                  <a:lnTo>
                    <a:pt x="105" y="67"/>
                  </a:lnTo>
                  <a:lnTo>
                    <a:pt x="100" y="79"/>
                  </a:lnTo>
                  <a:lnTo>
                    <a:pt x="94" y="88"/>
                  </a:lnTo>
                  <a:lnTo>
                    <a:pt x="87" y="96"/>
                  </a:lnTo>
                  <a:lnTo>
                    <a:pt x="78" y="102"/>
                  </a:lnTo>
                  <a:lnTo>
                    <a:pt x="69" y="105"/>
                  </a:lnTo>
                  <a:lnTo>
                    <a:pt x="59" y="106"/>
                  </a:lnTo>
                  <a:lnTo>
                    <a:pt x="50" y="106"/>
                  </a:lnTo>
                  <a:lnTo>
                    <a:pt x="40" y="105"/>
                  </a:lnTo>
                  <a:lnTo>
                    <a:pt x="31" y="102"/>
                  </a:lnTo>
                  <a:lnTo>
                    <a:pt x="22" y="97"/>
                  </a:lnTo>
                  <a:lnTo>
                    <a:pt x="14" y="90"/>
                  </a:lnTo>
                  <a:lnTo>
                    <a:pt x="8" y="82"/>
                  </a:lnTo>
                  <a:lnTo>
                    <a:pt x="3" y="73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3" y="40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" name="Freeform 240"/>
            <p:cNvSpPr>
              <a:spLocks/>
            </p:cNvSpPr>
            <p:nvPr/>
          </p:nvSpPr>
          <p:spPr bwMode="auto">
            <a:xfrm>
              <a:off x="1729" y="3745"/>
              <a:ext cx="106" cy="106"/>
            </a:xfrm>
            <a:custGeom>
              <a:avLst/>
              <a:gdLst>
                <a:gd name="T0" fmla="*/ 3 w 106"/>
                <a:gd name="T1" fmla="*/ 40 h 106"/>
                <a:gd name="T2" fmla="*/ 6 w 106"/>
                <a:gd name="T3" fmla="*/ 29 h 106"/>
                <a:gd name="T4" fmla="*/ 13 w 106"/>
                <a:gd name="T5" fmla="*/ 18 h 106"/>
                <a:gd name="T6" fmla="*/ 20 w 106"/>
                <a:gd name="T7" fmla="*/ 11 h 106"/>
                <a:gd name="T8" fmla="*/ 29 w 106"/>
                <a:gd name="T9" fmla="*/ 6 h 106"/>
                <a:gd name="T10" fmla="*/ 38 w 106"/>
                <a:gd name="T11" fmla="*/ 2 h 106"/>
                <a:gd name="T12" fmla="*/ 47 w 106"/>
                <a:gd name="T13" fmla="*/ 0 h 106"/>
                <a:gd name="T14" fmla="*/ 58 w 106"/>
                <a:gd name="T15" fmla="*/ 0 h 106"/>
                <a:gd name="T16" fmla="*/ 67 w 106"/>
                <a:gd name="T17" fmla="*/ 2 h 106"/>
                <a:gd name="T18" fmla="*/ 76 w 106"/>
                <a:gd name="T19" fmla="*/ 6 h 106"/>
                <a:gd name="T20" fmla="*/ 85 w 106"/>
                <a:gd name="T21" fmla="*/ 11 h 106"/>
                <a:gd name="T22" fmla="*/ 93 w 106"/>
                <a:gd name="T23" fmla="*/ 17 h 106"/>
                <a:gd name="T24" fmla="*/ 99 w 106"/>
                <a:gd name="T25" fmla="*/ 24 h 106"/>
                <a:gd name="T26" fmla="*/ 103 w 106"/>
                <a:gd name="T27" fmla="*/ 33 h 106"/>
                <a:gd name="T28" fmla="*/ 106 w 106"/>
                <a:gd name="T29" fmla="*/ 44 h 106"/>
                <a:gd name="T30" fmla="*/ 106 w 106"/>
                <a:gd name="T31" fmla="*/ 55 h 106"/>
                <a:gd name="T32" fmla="*/ 105 w 106"/>
                <a:gd name="T33" fmla="*/ 67 h 106"/>
                <a:gd name="T34" fmla="*/ 100 w 106"/>
                <a:gd name="T35" fmla="*/ 79 h 106"/>
                <a:gd name="T36" fmla="*/ 94 w 106"/>
                <a:gd name="T37" fmla="*/ 88 h 106"/>
                <a:gd name="T38" fmla="*/ 87 w 106"/>
                <a:gd name="T39" fmla="*/ 96 h 106"/>
                <a:gd name="T40" fmla="*/ 78 w 106"/>
                <a:gd name="T41" fmla="*/ 102 h 106"/>
                <a:gd name="T42" fmla="*/ 69 w 106"/>
                <a:gd name="T43" fmla="*/ 105 h 106"/>
                <a:gd name="T44" fmla="*/ 59 w 106"/>
                <a:gd name="T45" fmla="*/ 106 h 106"/>
                <a:gd name="T46" fmla="*/ 50 w 106"/>
                <a:gd name="T47" fmla="*/ 106 h 106"/>
                <a:gd name="T48" fmla="*/ 40 w 106"/>
                <a:gd name="T49" fmla="*/ 105 h 106"/>
                <a:gd name="T50" fmla="*/ 31 w 106"/>
                <a:gd name="T51" fmla="*/ 102 h 106"/>
                <a:gd name="T52" fmla="*/ 22 w 106"/>
                <a:gd name="T53" fmla="*/ 97 h 106"/>
                <a:gd name="T54" fmla="*/ 14 w 106"/>
                <a:gd name="T55" fmla="*/ 90 h 106"/>
                <a:gd name="T56" fmla="*/ 8 w 106"/>
                <a:gd name="T57" fmla="*/ 82 h 106"/>
                <a:gd name="T58" fmla="*/ 3 w 106"/>
                <a:gd name="T59" fmla="*/ 73 h 106"/>
                <a:gd name="T60" fmla="*/ 0 w 106"/>
                <a:gd name="T61" fmla="*/ 64 h 106"/>
                <a:gd name="T62" fmla="*/ 0 w 106"/>
                <a:gd name="T63" fmla="*/ 52 h 106"/>
                <a:gd name="T64" fmla="*/ 3 w 106"/>
                <a:gd name="T65" fmla="*/ 40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6"/>
                <a:gd name="T100" fmla="*/ 0 h 106"/>
                <a:gd name="T101" fmla="*/ 106 w 106"/>
                <a:gd name="T102" fmla="*/ 106 h 1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6" h="106">
                  <a:moveTo>
                    <a:pt x="3" y="40"/>
                  </a:moveTo>
                  <a:lnTo>
                    <a:pt x="6" y="29"/>
                  </a:lnTo>
                  <a:lnTo>
                    <a:pt x="13" y="18"/>
                  </a:lnTo>
                  <a:lnTo>
                    <a:pt x="20" y="11"/>
                  </a:lnTo>
                  <a:lnTo>
                    <a:pt x="29" y="6"/>
                  </a:lnTo>
                  <a:lnTo>
                    <a:pt x="38" y="2"/>
                  </a:lnTo>
                  <a:lnTo>
                    <a:pt x="47" y="0"/>
                  </a:lnTo>
                  <a:lnTo>
                    <a:pt x="58" y="0"/>
                  </a:lnTo>
                  <a:lnTo>
                    <a:pt x="67" y="2"/>
                  </a:lnTo>
                  <a:lnTo>
                    <a:pt x="76" y="6"/>
                  </a:lnTo>
                  <a:lnTo>
                    <a:pt x="85" y="11"/>
                  </a:lnTo>
                  <a:lnTo>
                    <a:pt x="93" y="17"/>
                  </a:lnTo>
                  <a:lnTo>
                    <a:pt x="99" y="24"/>
                  </a:lnTo>
                  <a:lnTo>
                    <a:pt x="103" y="33"/>
                  </a:lnTo>
                  <a:lnTo>
                    <a:pt x="106" y="44"/>
                  </a:lnTo>
                  <a:lnTo>
                    <a:pt x="106" y="55"/>
                  </a:lnTo>
                  <a:lnTo>
                    <a:pt x="105" y="67"/>
                  </a:lnTo>
                  <a:lnTo>
                    <a:pt x="100" y="79"/>
                  </a:lnTo>
                  <a:lnTo>
                    <a:pt x="94" y="88"/>
                  </a:lnTo>
                  <a:lnTo>
                    <a:pt x="87" y="96"/>
                  </a:lnTo>
                  <a:lnTo>
                    <a:pt x="78" y="102"/>
                  </a:lnTo>
                  <a:lnTo>
                    <a:pt x="69" y="105"/>
                  </a:lnTo>
                  <a:lnTo>
                    <a:pt x="59" y="106"/>
                  </a:lnTo>
                  <a:lnTo>
                    <a:pt x="50" y="106"/>
                  </a:lnTo>
                  <a:lnTo>
                    <a:pt x="40" y="105"/>
                  </a:lnTo>
                  <a:lnTo>
                    <a:pt x="31" y="102"/>
                  </a:lnTo>
                  <a:lnTo>
                    <a:pt x="22" y="97"/>
                  </a:lnTo>
                  <a:lnTo>
                    <a:pt x="14" y="90"/>
                  </a:lnTo>
                  <a:lnTo>
                    <a:pt x="8" y="82"/>
                  </a:lnTo>
                  <a:lnTo>
                    <a:pt x="3" y="73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3" y="40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" name="Freeform 241"/>
            <p:cNvSpPr>
              <a:spLocks/>
            </p:cNvSpPr>
            <p:nvPr/>
          </p:nvSpPr>
          <p:spPr bwMode="auto">
            <a:xfrm>
              <a:off x="1835" y="3715"/>
              <a:ext cx="106" cy="106"/>
            </a:xfrm>
            <a:custGeom>
              <a:avLst/>
              <a:gdLst>
                <a:gd name="T0" fmla="*/ 3 w 106"/>
                <a:gd name="T1" fmla="*/ 39 h 106"/>
                <a:gd name="T2" fmla="*/ 6 w 106"/>
                <a:gd name="T3" fmla="*/ 29 h 106"/>
                <a:gd name="T4" fmla="*/ 13 w 106"/>
                <a:gd name="T5" fmla="*/ 18 h 106"/>
                <a:gd name="T6" fmla="*/ 20 w 106"/>
                <a:gd name="T7" fmla="*/ 10 h 106"/>
                <a:gd name="T8" fmla="*/ 29 w 106"/>
                <a:gd name="T9" fmla="*/ 6 h 106"/>
                <a:gd name="T10" fmla="*/ 38 w 106"/>
                <a:gd name="T11" fmla="*/ 1 h 106"/>
                <a:gd name="T12" fmla="*/ 47 w 106"/>
                <a:gd name="T13" fmla="*/ 0 h 106"/>
                <a:gd name="T14" fmla="*/ 58 w 106"/>
                <a:gd name="T15" fmla="*/ 0 h 106"/>
                <a:gd name="T16" fmla="*/ 67 w 106"/>
                <a:gd name="T17" fmla="*/ 1 h 106"/>
                <a:gd name="T18" fmla="*/ 76 w 106"/>
                <a:gd name="T19" fmla="*/ 6 h 106"/>
                <a:gd name="T20" fmla="*/ 85 w 106"/>
                <a:gd name="T21" fmla="*/ 10 h 106"/>
                <a:gd name="T22" fmla="*/ 93 w 106"/>
                <a:gd name="T23" fmla="*/ 17 h 106"/>
                <a:gd name="T24" fmla="*/ 99 w 106"/>
                <a:gd name="T25" fmla="*/ 24 h 106"/>
                <a:gd name="T26" fmla="*/ 103 w 106"/>
                <a:gd name="T27" fmla="*/ 33 h 106"/>
                <a:gd name="T28" fmla="*/ 106 w 106"/>
                <a:gd name="T29" fmla="*/ 44 h 106"/>
                <a:gd name="T30" fmla="*/ 106 w 106"/>
                <a:gd name="T31" fmla="*/ 54 h 106"/>
                <a:gd name="T32" fmla="*/ 105 w 106"/>
                <a:gd name="T33" fmla="*/ 66 h 106"/>
                <a:gd name="T34" fmla="*/ 100 w 106"/>
                <a:gd name="T35" fmla="*/ 79 h 106"/>
                <a:gd name="T36" fmla="*/ 94 w 106"/>
                <a:gd name="T37" fmla="*/ 88 h 106"/>
                <a:gd name="T38" fmla="*/ 87 w 106"/>
                <a:gd name="T39" fmla="*/ 95 h 106"/>
                <a:gd name="T40" fmla="*/ 78 w 106"/>
                <a:gd name="T41" fmla="*/ 101 h 106"/>
                <a:gd name="T42" fmla="*/ 69 w 106"/>
                <a:gd name="T43" fmla="*/ 104 h 106"/>
                <a:gd name="T44" fmla="*/ 59 w 106"/>
                <a:gd name="T45" fmla="*/ 106 h 106"/>
                <a:gd name="T46" fmla="*/ 50 w 106"/>
                <a:gd name="T47" fmla="*/ 106 h 106"/>
                <a:gd name="T48" fmla="*/ 40 w 106"/>
                <a:gd name="T49" fmla="*/ 104 h 106"/>
                <a:gd name="T50" fmla="*/ 31 w 106"/>
                <a:gd name="T51" fmla="*/ 101 h 106"/>
                <a:gd name="T52" fmla="*/ 22 w 106"/>
                <a:gd name="T53" fmla="*/ 97 h 106"/>
                <a:gd name="T54" fmla="*/ 14 w 106"/>
                <a:gd name="T55" fmla="*/ 89 h 106"/>
                <a:gd name="T56" fmla="*/ 8 w 106"/>
                <a:gd name="T57" fmla="*/ 82 h 106"/>
                <a:gd name="T58" fmla="*/ 3 w 106"/>
                <a:gd name="T59" fmla="*/ 73 h 106"/>
                <a:gd name="T60" fmla="*/ 0 w 106"/>
                <a:gd name="T61" fmla="*/ 63 h 106"/>
                <a:gd name="T62" fmla="*/ 0 w 106"/>
                <a:gd name="T63" fmla="*/ 51 h 106"/>
                <a:gd name="T64" fmla="*/ 3 w 106"/>
                <a:gd name="T65" fmla="*/ 39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6"/>
                <a:gd name="T100" fmla="*/ 0 h 106"/>
                <a:gd name="T101" fmla="*/ 106 w 106"/>
                <a:gd name="T102" fmla="*/ 106 h 1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6" h="106">
                  <a:moveTo>
                    <a:pt x="3" y="39"/>
                  </a:moveTo>
                  <a:lnTo>
                    <a:pt x="6" y="29"/>
                  </a:lnTo>
                  <a:lnTo>
                    <a:pt x="13" y="18"/>
                  </a:lnTo>
                  <a:lnTo>
                    <a:pt x="20" y="10"/>
                  </a:lnTo>
                  <a:lnTo>
                    <a:pt x="29" y="6"/>
                  </a:lnTo>
                  <a:lnTo>
                    <a:pt x="38" y="1"/>
                  </a:lnTo>
                  <a:lnTo>
                    <a:pt x="47" y="0"/>
                  </a:lnTo>
                  <a:lnTo>
                    <a:pt x="58" y="0"/>
                  </a:lnTo>
                  <a:lnTo>
                    <a:pt x="67" y="1"/>
                  </a:lnTo>
                  <a:lnTo>
                    <a:pt x="76" y="6"/>
                  </a:lnTo>
                  <a:lnTo>
                    <a:pt x="85" y="10"/>
                  </a:lnTo>
                  <a:lnTo>
                    <a:pt x="93" y="17"/>
                  </a:lnTo>
                  <a:lnTo>
                    <a:pt x="99" y="24"/>
                  </a:lnTo>
                  <a:lnTo>
                    <a:pt x="103" y="33"/>
                  </a:lnTo>
                  <a:lnTo>
                    <a:pt x="106" y="44"/>
                  </a:lnTo>
                  <a:lnTo>
                    <a:pt x="106" y="54"/>
                  </a:lnTo>
                  <a:lnTo>
                    <a:pt x="105" y="66"/>
                  </a:lnTo>
                  <a:lnTo>
                    <a:pt x="100" y="79"/>
                  </a:lnTo>
                  <a:lnTo>
                    <a:pt x="94" y="88"/>
                  </a:lnTo>
                  <a:lnTo>
                    <a:pt x="87" y="95"/>
                  </a:lnTo>
                  <a:lnTo>
                    <a:pt x="78" y="101"/>
                  </a:lnTo>
                  <a:lnTo>
                    <a:pt x="69" y="104"/>
                  </a:lnTo>
                  <a:lnTo>
                    <a:pt x="59" y="106"/>
                  </a:lnTo>
                  <a:lnTo>
                    <a:pt x="50" y="106"/>
                  </a:lnTo>
                  <a:lnTo>
                    <a:pt x="40" y="104"/>
                  </a:lnTo>
                  <a:lnTo>
                    <a:pt x="31" y="101"/>
                  </a:lnTo>
                  <a:lnTo>
                    <a:pt x="22" y="97"/>
                  </a:lnTo>
                  <a:lnTo>
                    <a:pt x="14" y="89"/>
                  </a:lnTo>
                  <a:lnTo>
                    <a:pt x="8" y="82"/>
                  </a:lnTo>
                  <a:lnTo>
                    <a:pt x="3" y="73"/>
                  </a:lnTo>
                  <a:lnTo>
                    <a:pt x="0" y="63"/>
                  </a:lnTo>
                  <a:lnTo>
                    <a:pt x="0" y="51"/>
                  </a:lnTo>
                  <a:lnTo>
                    <a:pt x="3" y="39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" name="Freeform 242"/>
            <p:cNvSpPr>
              <a:spLocks/>
            </p:cNvSpPr>
            <p:nvPr/>
          </p:nvSpPr>
          <p:spPr bwMode="auto">
            <a:xfrm>
              <a:off x="1957" y="3700"/>
              <a:ext cx="106" cy="106"/>
            </a:xfrm>
            <a:custGeom>
              <a:avLst/>
              <a:gdLst>
                <a:gd name="T0" fmla="*/ 3 w 106"/>
                <a:gd name="T1" fmla="*/ 39 h 106"/>
                <a:gd name="T2" fmla="*/ 6 w 106"/>
                <a:gd name="T3" fmla="*/ 28 h 106"/>
                <a:gd name="T4" fmla="*/ 12 w 106"/>
                <a:gd name="T5" fmla="*/ 18 h 106"/>
                <a:gd name="T6" fmla="*/ 19 w 106"/>
                <a:gd name="T7" fmla="*/ 10 h 106"/>
                <a:gd name="T8" fmla="*/ 28 w 106"/>
                <a:gd name="T9" fmla="*/ 6 h 106"/>
                <a:gd name="T10" fmla="*/ 37 w 106"/>
                <a:gd name="T11" fmla="*/ 1 h 106"/>
                <a:gd name="T12" fmla="*/ 46 w 106"/>
                <a:gd name="T13" fmla="*/ 0 h 106"/>
                <a:gd name="T14" fmla="*/ 57 w 106"/>
                <a:gd name="T15" fmla="*/ 0 h 106"/>
                <a:gd name="T16" fmla="*/ 66 w 106"/>
                <a:gd name="T17" fmla="*/ 1 h 106"/>
                <a:gd name="T18" fmla="*/ 75 w 106"/>
                <a:gd name="T19" fmla="*/ 6 h 106"/>
                <a:gd name="T20" fmla="*/ 84 w 106"/>
                <a:gd name="T21" fmla="*/ 10 h 106"/>
                <a:gd name="T22" fmla="*/ 92 w 106"/>
                <a:gd name="T23" fmla="*/ 16 h 106"/>
                <a:gd name="T24" fmla="*/ 98 w 106"/>
                <a:gd name="T25" fmla="*/ 24 h 106"/>
                <a:gd name="T26" fmla="*/ 103 w 106"/>
                <a:gd name="T27" fmla="*/ 33 h 106"/>
                <a:gd name="T28" fmla="*/ 106 w 106"/>
                <a:gd name="T29" fmla="*/ 44 h 106"/>
                <a:gd name="T30" fmla="*/ 106 w 106"/>
                <a:gd name="T31" fmla="*/ 54 h 106"/>
                <a:gd name="T32" fmla="*/ 104 w 106"/>
                <a:gd name="T33" fmla="*/ 66 h 106"/>
                <a:gd name="T34" fmla="*/ 100 w 106"/>
                <a:gd name="T35" fmla="*/ 78 h 106"/>
                <a:gd name="T36" fmla="*/ 93 w 106"/>
                <a:gd name="T37" fmla="*/ 88 h 106"/>
                <a:gd name="T38" fmla="*/ 86 w 106"/>
                <a:gd name="T39" fmla="*/ 95 h 106"/>
                <a:gd name="T40" fmla="*/ 77 w 106"/>
                <a:gd name="T41" fmla="*/ 101 h 106"/>
                <a:gd name="T42" fmla="*/ 68 w 106"/>
                <a:gd name="T43" fmla="*/ 104 h 106"/>
                <a:gd name="T44" fmla="*/ 59 w 106"/>
                <a:gd name="T45" fmla="*/ 106 h 106"/>
                <a:gd name="T46" fmla="*/ 50 w 106"/>
                <a:gd name="T47" fmla="*/ 106 h 106"/>
                <a:gd name="T48" fmla="*/ 39 w 106"/>
                <a:gd name="T49" fmla="*/ 104 h 106"/>
                <a:gd name="T50" fmla="*/ 30 w 106"/>
                <a:gd name="T51" fmla="*/ 101 h 106"/>
                <a:gd name="T52" fmla="*/ 21 w 106"/>
                <a:gd name="T53" fmla="*/ 97 h 106"/>
                <a:gd name="T54" fmla="*/ 13 w 106"/>
                <a:gd name="T55" fmla="*/ 89 h 106"/>
                <a:gd name="T56" fmla="*/ 7 w 106"/>
                <a:gd name="T57" fmla="*/ 81 h 106"/>
                <a:gd name="T58" fmla="*/ 3 w 106"/>
                <a:gd name="T59" fmla="*/ 72 h 106"/>
                <a:gd name="T60" fmla="*/ 0 w 106"/>
                <a:gd name="T61" fmla="*/ 63 h 106"/>
                <a:gd name="T62" fmla="*/ 0 w 106"/>
                <a:gd name="T63" fmla="*/ 51 h 106"/>
                <a:gd name="T64" fmla="*/ 3 w 106"/>
                <a:gd name="T65" fmla="*/ 39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6"/>
                <a:gd name="T100" fmla="*/ 0 h 106"/>
                <a:gd name="T101" fmla="*/ 106 w 106"/>
                <a:gd name="T102" fmla="*/ 106 h 1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6" h="106">
                  <a:moveTo>
                    <a:pt x="3" y="39"/>
                  </a:moveTo>
                  <a:lnTo>
                    <a:pt x="6" y="28"/>
                  </a:lnTo>
                  <a:lnTo>
                    <a:pt x="12" y="18"/>
                  </a:lnTo>
                  <a:lnTo>
                    <a:pt x="19" y="10"/>
                  </a:lnTo>
                  <a:lnTo>
                    <a:pt x="28" y="6"/>
                  </a:lnTo>
                  <a:lnTo>
                    <a:pt x="37" y="1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66" y="1"/>
                  </a:lnTo>
                  <a:lnTo>
                    <a:pt x="75" y="6"/>
                  </a:lnTo>
                  <a:lnTo>
                    <a:pt x="84" y="10"/>
                  </a:lnTo>
                  <a:lnTo>
                    <a:pt x="92" y="16"/>
                  </a:lnTo>
                  <a:lnTo>
                    <a:pt x="98" y="24"/>
                  </a:lnTo>
                  <a:lnTo>
                    <a:pt x="103" y="33"/>
                  </a:lnTo>
                  <a:lnTo>
                    <a:pt x="106" y="44"/>
                  </a:lnTo>
                  <a:lnTo>
                    <a:pt x="106" y="54"/>
                  </a:lnTo>
                  <a:lnTo>
                    <a:pt x="104" y="66"/>
                  </a:lnTo>
                  <a:lnTo>
                    <a:pt x="100" y="78"/>
                  </a:lnTo>
                  <a:lnTo>
                    <a:pt x="93" y="88"/>
                  </a:lnTo>
                  <a:lnTo>
                    <a:pt x="86" y="95"/>
                  </a:lnTo>
                  <a:lnTo>
                    <a:pt x="77" y="101"/>
                  </a:lnTo>
                  <a:lnTo>
                    <a:pt x="68" y="104"/>
                  </a:lnTo>
                  <a:lnTo>
                    <a:pt x="59" y="106"/>
                  </a:lnTo>
                  <a:lnTo>
                    <a:pt x="50" y="106"/>
                  </a:lnTo>
                  <a:lnTo>
                    <a:pt x="39" y="104"/>
                  </a:lnTo>
                  <a:lnTo>
                    <a:pt x="30" y="101"/>
                  </a:lnTo>
                  <a:lnTo>
                    <a:pt x="21" y="97"/>
                  </a:lnTo>
                  <a:lnTo>
                    <a:pt x="13" y="89"/>
                  </a:lnTo>
                  <a:lnTo>
                    <a:pt x="7" y="81"/>
                  </a:lnTo>
                  <a:lnTo>
                    <a:pt x="3" y="72"/>
                  </a:lnTo>
                  <a:lnTo>
                    <a:pt x="0" y="63"/>
                  </a:lnTo>
                  <a:lnTo>
                    <a:pt x="0" y="51"/>
                  </a:lnTo>
                  <a:lnTo>
                    <a:pt x="3" y="39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" name="Freeform 243"/>
            <p:cNvSpPr>
              <a:spLocks/>
            </p:cNvSpPr>
            <p:nvPr/>
          </p:nvSpPr>
          <p:spPr bwMode="auto">
            <a:xfrm>
              <a:off x="2078" y="3700"/>
              <a:ext cx="106" cy="106"/>
            </a:xfrm>
            <a:custGeom>
              <a:avLst/>
              <a:gdLst>
                <a:gd name="T0" fmla="*/ 3 w 106"/>
                <a:gd name="T1" fmla="*/ 39 h 106"/>
                <a:gd name="T2" fmla="*/ 6 w 106"/>
                <a:gd name="T3" fmla="*/ 28 h 106"/>
                <a:gd name="T4" fmla="*/ 12 w 106"/>
                <a:gd name="T5" fmla="*/ 18 h 106"/>
                <a:gd name="T6" fmla="*/ 19 w 106"/>
                <a:gd name="T7" fmla="*/ 10 h 106"/>
                <a:gd name="T8" fmla="*/ 28 w 106"/>
                <a:gd name="T9" fmla="*/ 6 h 106"/>
                <a:gd name="T10" fmla="*/ 38 w 106"/>
                <a:gd name="T11" fmla="*/ 1 h 106"/>
                <a:gd name="T12" fmla="*/ 47 w 106"/>
                <a:gd name="T13" fmla="*/ 0 h 106"/>
                <a:gd name="T14" fmla="*/ 57 w 106"/>
                <a:gd name="T15" fmla="*/ 0 h 106"/>
                <a:gd name="T16" fmla="*/ 66 w 106"/>
                <a:gd name="T17" fmla="*/ 1 h 106"/>
                <a:gd name="T18" fmla="*/ 75 w 106"/>
                <a:gd name="T19" fmla="*/ 6 h 106"/>
                <a:gd name="T20" fmla="*/ 85 w 106"/>
                <a:gd name="T21" fmla="*/ 10 h 106"/>
                <a:gd name="T22" fmla="*/ 92 w 106"/>
                <a:gd name="T23" fmla="*/ 16 h 106"/>
                <a:gd name="T24" fmla="*/ 98 w 106"/>
                <a:gd name="T25" fmla="*/ 24 h 106"/>
                <a:gd name="T26" fmla="*/ 103 w 106"/>
                <a:gd name="T27" fmla="*/ 33 h 106"/>
                <a:gd name="T28" fmla="*/ 106 w 106"/>
                <a:gd name="T29" fmla="*/ 44 h 106"/>
                <a:gd name="T30" fmla="*/ 106 w 106"/>
                <a:gd name="T31" fmla="*/ 54 h 106"/>
                <a:gd name="T32" fmla="*/ 104 w 106"/>
                <a:gd name="T33" fmla="*/ 66 h 106"/>
                <a:gd name="T34" fmla="*/ 100 w 106"/>
                <a:gd name="T35" fmla="*/ 78 h 106"/>
                <a:gd name="T36" fmla="*/ 94 w 106"/>
                <a:gd name="T37" fmla="*/ 88 h 106"/>
                <a:gd name="T38" fmla="*/ 86 w 106"/>
                <a:gd name="T39" fmla="*/ 95 h 106"/>
                <a:gd name="T40" fmla="*/ 77 w 106"/>
                <a:gd name="T41" fmla="*/ 101 h 106"/>
                <a:gd name="T42" fmla="*/ 68 w 106"/>
                <a:gd name="T43" fmla="*/ 104 h 106"/>
                <a:gd name="T44" fmla="*/ 59 w 106"/>
                <a:gd name="T45" fmla="*/ 106 h 106"/>
                <a:gd name="T46" fmla="*/ 50 w 106"/>
                <a:gd name="T47" fmla="*/ 106 h 106"/>
                <a:gd name="T48" fmla="*/ 39 w 106"/>
                <a:gd name="T49" fmla="*/ 104 h 106"/>
                <a:gd name="T50" fmla="*/ 30 w 106"/>
                <a:gd name="T51" fmla="*/ 101 h 106"/>
                <a:gd name="T52" fmla="*/ 21 w 106"/>
                <a:gd name="T53" fmla="*/ 97 h 106"/>
                <a:gd name="T54" fmla="*/ 13 w 106"/>
                <a:gd name="T55" fmla="*/ 89 h 106"/>
                <a:gd name="T56" fmla="*/ 7 w 106"/>
                <a:gd name="T57" fmla="*/ 81 h 106"/>
                <a:gd name="T58" fmla="*/ 3 w 106"/>
                <a:gd name="T59" fmla="*/ 72 h 106"/>
                <a:gd name="T60" fmla="*/ 0 w 106"/>
                <a:gd name="T61" fmla="*/ 63 h 106"/>
                <a:gd name="T62" fmla="*/ 0 w 106"/>
                <a:gd name="T63" fmla="*/ 51 h 106"/>
                <a:gd name="T64" fmla="*/ 3 w 106"/>
                <a:gd name="T65" fmla="*/ 39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6"/>
                <a:gd name="T100" fmla="*/ 0 h 106"/>
                <a:gd name="T101" fmla="*/ 106 w 106"/>
                <a:gd name="T102" fmla="*/ 106 h 1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6" h="106">
                  <a:moveTo>
                    <a:pt x="3" y="39"/>
                  </a:moveTo>
                  <a:lnTo>
                    <a:pt x="6" y="28"/>
                  </a:lnTo>
                  <a:lnTo>
                    <a:pt x="12" y="18"/>
                  </a:lnTo>
                  <a:lnTo>
                    <a:pt x="19" y="10"/>
                  </a:lnTo>
                  <a:lnTo>
                    <a:pt x="28" y="6"/>
                  </a:lnTo>
                  <a:lnTo>
                    <a:pt x="38" y="1"/>
                  </a:lnTo>
                  <a:lnTo>
                    <a:pt x="47" y="0"/>
                  </a:lnTo>
                  <a:lnTo>
                    <a:pt x="57" y="0"/>
                  </a:lnTo>
                  <a:lnTo>
                    <a:pt x="66" y="1"/>
                  </a:lnTo>
                  <a:lnTo>
                    <a:pt x="75" y="6"/>
                  </a:lnTo>
                  <a:lnTo>
                    <a:pt x="85" y="10"/>
                  </a:lnTo>
                  <a:lnTo>
                    <a:pt x="92" y="16"/>
                  </a:lnTo>
                  <a:lnTo>
                    <a:pt x="98" y="24"/>
                  </a:lnTo>
                  <a:lnTo>
                    <a:pt x="103" y="33"/>
                  </a:lnTo>
                  <a:lnTo>
                    <a:pt x="106" y="44"/>
                  </a:lnTo>
                  <a:lnTo>
                    <a:pt x="106" y="54"/>
                  </a:lnTo>
                  <a:lnTo>
                    <a:pt x="104" y="66"/>
                  </a:lnTo>
                  <a:lnTo>
                    <a:pt x="100" y="78"/>
                  </a:lnTo>
                  <a:lnTo>
                    <a:pt x="94" y="88"/>
                  </a:lnTo>
                  <a:lnTo>
                    <a:pt x="86" y="95"/>
                  </a:lnTo>
                  <a:lnTo>
                    <a:pt x="77" y="101"/>
                  </a:lnTo>
                  <a:lnTo>
                    <a:pt x="68" y="104"/>
                  </a:lnTo>
                  <a:lnTo>
                    <a:pt x="59" y="106"/>
                  </a:lnTo>
                  <a:lnTo>
                    <a:pt x="50" y="106"/>
                  </a:lnTo>
                  <a:lnTo>
                    <a:pt x="39" y="104"/>
                  </a:lnTo>
                  <a:lnTo>
                    <a:pt x="30" y="101"/>
                  </a:lnTo>
                  <a:lnTo>
                    <a:pt x="21" y="97"/>
                  </a:lnTo>
                  <a:lnTo>
                    <a:pt x="13" y="89"/>
                  </a:lnTo>
                  <a:lnTo>
                    <a:pt x="7" y="81"/>
                  </a:lnTo>
                  <a:lnTo>
                    <a:pt x="3" y="72"/>
                  </a:lnTo>
                  <a:lnTo>
                    <a:pt x="0" y="63"/>
                  </a:lnTo>
                  <a:lnTo>
                    <a:pt x="0" y="51"/>
                  </a:lnTo>
                  <a:lnTo>
                    <a:pt x="3" y="39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Freeform 244"/>
            <p:cNvSpPr>
              <a:spLocks/>
            </p:cNvSpPr>
            <p:nvPr/>
          </p:nvSpPr>
          <p:spPr bwMode="auto">
            <a:xfrm>
              <a:off x="2199" y="3715"/>
              <a:ext cx="106" cy="106"/>
            </a:xfrm>
            <a:custGeom>
              <a:avLst/>
              <a:gdLst>
                <a:gd name="T0" fmla="*/ 3 w 106"/>
                <a:gd name="T1" fmla="*/ 39 h 106"/>
                <a:gd name="T2" fmla="*/ 6 w 106"/>
                <a:gd name="T3" fmla="*/ 29 h 106"/>
                <a:gd name="T4" fmla="*/ 12 w 106"/>
                <a:gd name="T5" fmla="*/ 18 h 106"/>
                <a:gd name="T6" fmla="*/ 20 w 106"/>
                <a:gd name="T7" fmla="*/ 10 h 106"/>
                <a:gd name="T8" fmla="*/ 29 w 106"/>
                <a:gd name="T9" fmla="*/ 6 h 106"/>
                <a:gd name="T10" fmla="*/ 38 w 106"/>
                <a:gd name="T11" fmla="*/ 1 h 106"/>
                <a:gd name="T12" fmla="*/ 47 w 106"/>
                <a:gd name="T13" fmla="*/ 0 h 106"/>
                <a:gd name="T14" fmla="*/ 57 w 106"/>
                <a:gd name="T15" fmla="*/ 0 h 106"/>
                <a:gd name="T16" fmla="*/ 66 w 106"/>
                <a:gd name="T17" fmla="*/ 1 h 106"/>
                <a:gd name="T18" fmla="*/ 76 w 106"/>
                <a:gd name="T19" fmla="*/ 6 h 106"/>
                <a:gd name="T20" fmla="*/ 85 w 106"/>
                <a:gd name="T21" fmla="*/ 10 h 106"/>
                <a:gd name="T22" fmla="*/ 92 w 106"/>
                <a:gd name="T23" fmla="*/ 17 h 106"/>
                <a:gd name="T24" fmla="*/ 98 w 106"/>
                <a:gd name="T25" fmla="*/ 24 h 106"/>
                <a:gd name="T26" fmla="*/ 103 w 106"/>
                <a:gd name="T27" fmla="*/ 33 h 106"/>
                <a:gd name="T28" fmla="*/ 106 w 106"/>
                <a:gd name="T29" fmla="*/ 44 h 106"/>
                <a:gd name="T30" fmla="*/ 106 w 106"/>
                <a:gd name="T31" fmla="*/ 54 h 106"/>
                <a:gd name="T32" fmla="*/ 104 w 106"/>
                <a:gd name="T33" fmla="*/ 66 h 106"/>
                <a:gd name="T34" fmla="*/ 100 w 106"/>
                <a:gd name="T35" fmla="*/ 79 h 106"/>
                <a:gd name="T36" fmla="*/ 94 w 106"/>
                <a:gd name="T37" fmla="*/ 88 h 106"/>
                <a:gd name="T38" fmla="*/ 86 w 106"/>
                <a:gd name="T39" fmla="*/ 95 h 106"/>
                <a:gd name="T40" fmla="*/ 77 w 106"/>
                <a:gd name="T41" fmla="*/ 101 h 106"/>
                <a:gd name="T42" fmla="*/ 68 w 106"/>
                <a:gd name="T43" fmla="*/ 104 h 106"/>
                <a:gd name="T44" fmla="*/ 59 w 106"/>
                <a:gd name="T45" fmla="*/ 106 h 106"/>
                <a:gd name="T46" fmla="*/ 50 w 106"/>
                <a:gd name="T47" fmla="*/ 106 h 106"/>
                <a:gd name="T48" fmla="*/ 39 w 106"/>
                <a:gd name="T49" fmla="*/ 104 h 106"/>
                <a:gd name="T50" fmla="*/ 30 w 106"/>
                <a:gd name="T51" fmla="*/ 101 h 106"/>
                <a:gd name="T52" fmla="*/ 21 w 106"/>
                <a:gd name="T53" fmla="*/ 97 h 106"/>
                <a:gd name="T54" fmla="*/ 13 w 106"/>
                <a:gd name="T55" fmla="*/ 89 h 106"/>
                <a:gd name="T56" fmla="*/ 7 w 106"/>
                <a:gd name="T57" fmla="*/ 82 h 106"/>
                <a:gd name="T58" fmla="*/ 3 w 106"/>
                <a:gd name="T59" fmla="*/ 73 h 106"/>
                <a:gd name="T60" fmla="*/ 0 w 106"/>
                <a:gd name="T61" fmla="*/ 63 h 106"/>
                <a:gd name="T62" fmla="*/ 0 w 106"/>
                <a:gd name="T63" fmla="*/ 51 h 106"/>
                <a:gd name="T64" fmla="*/ 3 w 106"/>
                <a:gd name="T65" fmla="*/ 39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6"/>
                <a:gd name="T100" fmla="*/ 0 h 106"/>
                <a:gd name="T101" fmla="*/ 106 w 106"/>
                <a:gd name="T102" fmla="*/ 106 h 1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6" h="106">
                  <a:moveTo>
                    <a:pt x="3" y="39"/>
                  </a:moveTo>
                  <a:lnTo>
                    <a:pt x="6" y="29"/>
                  </a:lnTo>
                  <a:lnTo>
                    <a:pt x="12" y="18"/>
                  </a:lnTo>
                  <a:lnTo>
                    <a:pt x="20" y="10"/>
                  </a:lnTo>
                  <a:lnTo>
                    <a:pt x="29" y="6"/>
                  </a:lnTo>
                  <a:lnTo>
                    <a:pt x="38" y="1"/>
                  </a:lnTo>
                  <a:lnTo>
                    <a:pt x="47" y="0"/>
                  </a:lnTo>
                  <a:lnTo>
                    <a:pt x="57" y="0"/>
                  </a:lnTo>
                  <a:lnTo>
                    <a:pt x="66" y="1"/>
                  </a:lnTo>
                  <a:lnTo>
                    <a:pt x="76" y="6"/>
                  </a:lnTo>
                  <a:lnTo>
                    <a:pt x="85" y="10"/>
                  </a:lnTo>
                  <a:lnTo>
                    <a:pt x="92" y="17"/>
                  </a:lnTo>
                  <a:lnTo>
                    <a:pt x="98" y="24"/>
                  </a:lnTo>
                  <a:lnTo>
                    <a:pt x="103" y="33"/>
                  </a:lnTo>
                  <a:lnTo>
                    <a:pt x="106" y="44"/>
                  </a:lnTo>
                  <a:lnTo>
                    <a:pt x="106" y="54"/>
                  </a:lnTo>
                  <a:lnTo>
                    <a:pt x="104" y="66"/>
                  </a:lnTo>
                  <a:lnTo>
                    <a:pt x="100" y="79"/>
                  </a:lnTo>
                  <a:lnTo>
                    <a:pt x="94" y="88"/>
                  </a:lnTo>
                  <a:lnTo>
                    <a:pt x="86" y="95"/>
                  </a:lnTo>
                  <a:lnTo>
                    <a:pt x="77" y="101"/>
                  </a:lnTo>
                  <a:lnTo>
                    <a:pt x="68" y="104"/>
                  </a:lnTo>
                  <a:lnTo>
                    <a:pt x="59" y="106"/>
                  </a:lnTo>
                  <a:lnTo>
                    <a:pt x="50" y="106"/>
                  </a:lnTo>
                  <a:lnTo>
                    <a:pt x="39" y="104"/>
                  </a:lnTo>
                  <a:lnTo>
                    <a:pt x="30" y="101"/>
                  </a:lnTo>
                  <a:lnTo>
                    <a:pt x="21" y="97"/>
                  </a:lnTo>
                  <a:lnTo>
                    <a:pt x="13" y="89"/>
                  </a:lnTo>
                  <a:lnTo>
                    <a:pt x="7" y="82"/>
                  </a:lnTo>
                  <a:lnTo>
                    <a:pt x="3" y="73"/>
                  </a:lnTo>
                  <a:lnTo>
                    <a:pt x="0" y="63"/>
                  </a:lnTo>
                  <a:lnTo>
                    <a:pt x="0" y="51"/>
                  </a:lnTo>
                  <a:lnTo>
                    <a:pt x="3" y="39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" name="Freeform 245"/>
            <p:cNvSpPr>
              <a:spLocks/>
            </p:cNvSpPr>
            <p:nvPr/>
          </p:nvSpPr>
          <p:spPr bwMode="auto">
            <a:xfrm>
              <a:off x="2305" y="3760"/>
              <a:ext cx="106" cy="106"/>
            </a:xfrm>
            <a:custGeom>
              <a:avLst/>
              <a:gdLst>
                <a:gd name="T0" fmla="*/ 3 w 106"/>
                <a:gd name="T1" fmla="*/ 40 h 106"/>
                <a:gd name="T2" fmla="*/ 6 w 106"/>
                <a:gd name="T3" fmla="*/ 29 h 106"/>
                <a:gd name="T4" fmla="*/ 12 w 106"/>
                <a:gd name="T5" fmla="*/ 18 h 106"/>
                <a:gd name="T6" fmla="*/ 20 w 106"/>
                <a:gd name="T7" fmla="*/ 11 h 106"/>
                <a:gd name="T8" fmla="*/ 29 w 106"/>
                <a:gd name="T9" fmla="*/ 6 h 106"/>
                <a:gd name="T10" fmla="*/ 38 w 106"/>
                <a:gd name="T11" fmla="*/ 2 h 106"/>
                <a:gd name="T12" fmla="*/ 47 w 106"/>
                <a:gd name="T13" fmla="*/ 0 h 106"/>
                <a:gd name="T14" fmla="*/ 57 w 106"/>
                <a:gd name="T15" fmla="*/ 0 h 106"/>
                <a:gd name="T16" fmla="*/ 67 w 106"/>
                <a:gd name="T17" fmla="*/ 2 h 106"/>
                <a:gd name="T18" fmla="*/ 76 w 106"/>
                <a:gd name="T19" fmla="*/ 6 h 106"/>
                <a:gd name="T20" fmla="*/ 85 w 106"/>
                <a:gd name="T21" fmla="*/ 11 h 106"/>
                <a:gd name="T22" fmla="*/ 92 w 106"/>
                <a:gd name="T23" fmla="*/ 17 h 106"/>
                <a:gd name="T24" fmla="*/ 98 w 106"/>
                <a:gd name="T25" fmla="*/ 25 h 106"/>
                <a:gd name="T26" fmla="*/ 103 w 106"/>
                <a:gd name="T27" fmla="*/ 34 h 106"/>
                <a:gd name="T28" fmla="*/ 106 w 106"/>
                <a:gd name="T29" fmla="*/ 44 h 106"/>
                <a:gd name="T30" fmla="*/ 106 w 106"/>
                <a:gd name="T31" fmla="*/ 55 h 106"/>
                <a:gd name="T32" fmla="*/ 104 w 106"/>
                <a:gd name="T33" fmla="*/ 67 h 106"/>
                <a:gd name="T34" fmla="*/ 100 w 106"/>
                <a:gd name="T35" fmla="*/ 79 h 106"/>
                <a:gd name="T36" fmla="*/ 94 w 106"/>
                <a:gd name="T37" fmla="*/ 88 h 106"/>
                <a:gd name="T38" fmla="*/ 86 w 106"/>
                <a:gd name="T39" fmla="*/ 96 h 106"/>
                <a:gd name="T40" fmla="*/ 77 w 106"/>
                <a:gd name="T41" fmla="*/ 102 h 106"/>
                <a:gd name="T42" fmla="*/ 68 w 106"/>
                <a:gd name="T43" fmla="*/ 105 h 106"/>
                <a:gd name="T44" fmla="*/ 59 w 106"/>
                <a:gd name="T45" fmla="*/ 106 h 106"/>
                <a:gd name="T46" fmla="*/ 50 w 106"/>
                <a:gd name="T47" fmla="*/ 106 h 106"/>
                <a:gd name="T48" fmla="*/ 39 w 106"/>
                <a:gd name="T49" fmla="*/ 105 h 106"/>
                <a:gd name="T50" fmla="*/ 30 w 106"/>
                <a:gd name="T51" fmla="*/ 102 h 106"/>
                <a:gd name="T52" fmla="*/ 21 w 106"/>
                <a:gd name="T53" fmla="*/ 97 h 106"/>
                <a:gd name="T54" fmla="*/ 14 w 106"/>
                <a:gd name="T55" fmla="*/ 90 h 106"/>
                <a:gd name="T56" fmla="*/ 7 w 106"/>
                <a:gd name="T57" fmla="*/ 82 h 106"/>
                <a:gd name="T58" fmla="*/ 3 w 106"/>
                <a:gd name="T59" fmla="*/ 73 h 106"/>
                <a:gd name="T60" fmla="*/ 0 w 106"/>
                <a:gd name="T61" fmla="*/ 64 h 106"/>
                <a:gd name="T62" fmla="*/ 0 w 106"/>
                <a:gd name="T63" fmla="*/ 52 h 106"/>
                <a:gd name="T64" fmla="*/ 3 w 106"/>
                <a:gd name="T65" fmla="*/ 40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6"/>
                <a:gd name="T100" fmla="*/ 0 h 106"/>
                <a:gd name="T101" fmla="*/ 106 w 106"/>
                <a:gd name="T102" fmla="*/ 106 h 1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6" h="106">
                  <a:moveTo>
                    <a:pt x="3" y="40"/>
                  </a:moveTo>
                  <a:lnTo>
                    <a:pt x="6" y="29"/>
                  </a:lnTo>
                  <a:lnTo>
                    <a:pt x="12" y="18"/>
                  </a:lnTo>
                  <a:lnTo>
                    <a:pt x="20" y="11"/>
                  </a:lnTo>
                  <a:lnTo>
                    <a:pt x="29" y="6"/>
                  </a:lnTo>
                  <a:lnTo>
                    <a:pt x="38" y="2"/>
                  </a:lnTo>
                  <a:lnTo>
                    <a:pt x="47" y="0"/>
                  </a:lnTo>
                  <a:lnTo>
                    <a:pt x="57" y="0"/>
                  </a:lnTo>
                  <a:lnTo>
                    <a:pt x="67" y="2"/>
                  </a:lnTo>
                  <a:lnTo>
                    <a:pt x="76" y="6"/>
                  </a:lnTo>
                  <a:lnTo>
                    <a:pt x="85" y="11"/>
                  </a:lnTo>
                  <a:lnTo>
                    <a:pt x="92" y="17"/>
                  </a:lnTo>
                  <a:lnTo>
                    <a:pt x="98" y="25"/>
                  </a:lnTo>
                  <a:lnTo>
                    <a:pt x="103" y="34"/>
                  </a:lnTo>
                  <a:lnTo>
                    <a:pt x="106" y="44"/>
                  </a:lnTo>
                  <a:lnTo>
                    <a:pt x="106" y="55"/>
                  </a:lnTo>
                  <a:lnTo>
                    <a:pt x="104" y="67"/>
                  </a:lnTo>
                  <a:lnTo>
                    <a:pt x="100" y="79"/>
                  </a:lnTo>
                  <a:lnTo>
                    <a:pt x="94" y="88"/>
                  </a:lnTo>
                  <a:lnTo>
                    <a:pt x="86" y="96"/>
                  </a:lnTo>
                  <a:lnTo>
                    <a:pt x="77" y="102"/>
                  </a:lnTo>
                  <a:lnTo>
                    <a:pt x="68" y="105"/>
                  </a:lnTo>
                  <a:lnTo>
                    <a:pt x="59" y="106"/>
                  </a:lnTo>
                  <a:lnTo>
                    <a:pt x="50" y="106"/>
                  </a:lnTo>
                  <a:lnTo>
                    <a:pt x="39" y="105"/>
                  </a:lnTo>
                  <a:lnTo>
                    <a:pt x="30" y="102"/>
                  </a:lnTo>
                  <a:lnTo>
                    <a:pt x="21" y="97"/>
                  </a:lnTo>
                  <a:lnTo>
                    <a:pt x="14" y="90"/>
                  </a:lnTo>
                  <a:lnTo>
                    <a:pt x="7" y="82"/>
                  </a:lnTo>
                  <a:lnTo>
                    <a:pt x="3" y="73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3" y="40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" name="Freeform 246"/>
            <p:cNvSpPr>
              <a:spLocks/>
            </p:cNvSpPr>
            <p:nvPr/>
          </p:nvSpPr>
          <p:spPr bwMode="auto">
            <a:xfrm>
              <a:off x="2411" y="3806"/>
              <a:ext cx="106" cy="106"/>
            </a:xfrm>
            <a:custGeom>
              <a:avLst/>
              <a:gdLst>
                <a:gd name="T0" fmla="*/ 3 w 106"/>
                <a:gd name="T1" fmla="*/ 39 h 106"/>
                <a:gd name="T2" fmla="*/ 6 w 106"/>
                <a:gd name="T3" fmla="*/ 29 h 106"/>
                <a:gd name="T4" fmla="*/ 12 w 106"/>
                <a:gd name="T5" fmla="*/ 18 h 106"/>
                <a:gd name="T6" fmla="*/ 20 w 106"/>
                <a:gd name="T7" fmla="*/ 10 h 106"/>
                <a:gd name="T8" fmla="*/ 29 w 106"/>
                <a:gd name="T9" fmla="*/ 6 h 106"/>
                <a:gd name="T10" fmla="*/ 38 w 106"/>
                <a:gd name="T11" fmla="*/ 1 h 106"/>
                <a:gd name="T12" fmla="*/ 47 w 106"/>
                <a:gd name="T13" fmla="*/ 0 h 106"/>
                <a:gd name="T14" fmla="*/ 57 w 106"/>
                <a:gd name="T15" fmla="*/ 0 h 106"/>
                <a:gd name="T16" fmla="*/ 67 w 106"/>
                <a:gd name="T17" fmla="*/ 1 h 106"/>
                <a:gd name="T18" fmla="*/ 76 w 106"/>
                <a:gd name="T19" fmla="*/ 6 h 106"/>
                <a:gd name="T20" fmla="*/ 85 w 106"/>
                <a:gd name="T21" fmla="*/ 10 h 106"/>
                <a:gd name="T22" fmla="*/ 92 w 106"/>
                <a:gd name="T23" fmla="*/ 16 h 106"/>
                <a:gd name="T24" fmla="*/ 98 w 106"/>
                <a:gd name="T25" fmla="*/ 24 h 106"/>
                <a:gd name="T26" fmla="*/ 103 w 106"/>
                <a:gd name="T27" fmla="*/ 33 h 106"/>
                <a:gd name="T28" fmla="*/ 106 w 106"/>
                <a:gd name="T29" fmla="*/ 44 h 106"/>
                <a:gd name="T30" fmla="*/ 106 w 106"/>
                <a:gd name="T31" fmla="*/ 54 h 106"/>
                <a:gd name="T32" fmla="*/ 104 w 106"/>
                <a:gd name="T33" fmla="*/ 66 h 106"/>
                <a:gd name="T34" fmla="*/ 100 w 106"/>
                <a:gd name="T35" fmla="*/ 78 h 106"/>
                <a:gd name="T36" fmla="*/ 94 w 106"/>
                <a:gd name="T37" fmla="*/ 88 h 106"/>
                <a:gd name="T38" fmla="*/ 86 w 106"/>
                <a:gd name="T39" fmla="*/ 95 h 106"/>
                <a:gd name="T40" fmla="*/ 77 w 106"/>
                <a:gd name="T41" fmla="*/ 101 h 106"/>
                <a:gd name="T42" fmla="*/ 68 w 106"/>
                <a:gd name="T43" fmla="*/ 104 h 106"/>
                <a:gd name="T44" fmla="*/ 59 w 106"/>
                <a:gd name="T45" fmla="*/ 106 h 106"/>
                <a:gd name="T46" fmla="*/ 50 w 106"/>
                <a:gd name="T47" fmla="*/ 106 h 106"/>
                <a:gd name="T48" fmla="*/ 39 w 106"/>
                <a:gd name="T49" fmla="*/ 104 h 106"/>
                <a:gd name="T50" fmla="*/ 30 w 106"/>
                <a:gd name="T51" fmla="*/ 101 h 106"/>
                <a:gd name="T52" fmla="*/ 21 w 106"/>
                <a:gd name="T53" fmla="*/ 97 h 106"/>
                <a:gd name="T54" fmla="*/ 14 w 106"/>
                <a:gd name="T55" fmla="*/ 89 h 106"/>
                <a:gd name="T56" fmla="*/ 7 w 106"/>
                <a:gd name="T57" fmla="*/ 82 h 106"/>
                <a:gd name="T58" fmla="*/ 3 w 106"/>
                <a:gd name="T59" fmla="*/ 72 h 106"/>
                <a:gd name="T60" fmla="*/ 0 w 106"/>
                <a:gd name="T61" fmla="*/ 63 h 106"/>
                <a:gd name="T62" fmla="*/ 0 w 106"/>
                <a:gd name="T63" fmla="*/ 51 h 106"/>
                <a:gd name="T64" fmla="*/ 3 w 106"/>
                <a:gd name="T65" fmla="*/ 39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6"/>
                <a:gd name="T100" fmla="*/ 0 h 106"/>
                <a:gd name="T101" fmla="*/ 106 w 106"/>
                <a:gd name="T102" fmla="*/ 106 h 1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6" h="106">
                  <a:moveTo>
                    <a:pt x="3" y="39"/>
                  </a:moveTo>
                  <a:lnTo>
                    <a:pt x="6" y="29"/>
                  </a:lnTo>
                  <a:lnTo>
                    <a:pt x="12" y="18"/>
                  </a:lnTo>
                  <a:lnTo>
                    <a:pt x="20" y="10"/>
                  </a:lnTo>
                  <a:lnTo>
                    <a:pt x="29" y="6"/>
                  </a:lnTo>
                  <a:lnTo>
                    <a:pt x="38" y="1"/>
                  </a:lnTo>
                  <a:lnTo>
                    <a:pt x="47" y="0"/>
                  </a:lnTo>
                  <a:lnTo>
                    <a:pt x="57" y="0"/>
                  </a:lnTo>
                  <a:lnTo>
                    <a:pt x="67" y="1"/>
                  </a:lnTo>
                  <a:lnTo>
                    <a:pt x="76" y="6"/>
                  </a:lnTo>
                  <a:lnTo>
                    <a:pt x="85" y="10"/>
                  </a:lnTo>
                  <a:lnTo>
                    <a:pt x="92" y="16"/>
                  </a:lnTo>
                  <a:lnTo>
                    <a:pt x="98" y="24"/>
                  </a:lnTo>
                  <a:lnTo>
                    <a:pt x="103" y="33"/>
                  </a:lnTo>
                  <a:lnTo>
                    <a:pt x="106" y="44"/>
                  </a:lnTo>
                  <a:lnTo>
                    <a:pt x="106" y="54"/>
                  </a:lnTo>
                  <a:lnTo>
                    <a:pt x="104" y="66"/>
                  </a:lnTo>
                  <a:lnTo>
                    <a:pt x="100" y="78"/>
                  </a:lnTo>
                  <a:lnTo>
                    <a:pt x="94" y="88"/>
                  </a:lnTo>
                  <a:lnTo>
                    <a:pt x="86" y="95"/>
                  </a:lnTo>
                  <a:lnTo>
                    <a:pt x="77" y="101"/>
                  </a:lnTo>
                  <a:lnTo>
                    <a:pt x="68" y="104"/>
                  </a:lnTo>
                  <a:lnTo>
                    <a:pt x="59" y="106"/>
                  </a:lnTo>
                  <a:lnTo>
                    <a:pt x="50" y="106"/>
                  </a:lnTo>
                  <a:lnTo>
                    <a:pt x="39" y="104"/>
                  </a:lnTo>
                  <a:lnTo>
                    <a:pt x="30" y="101"/>
                  </a:lnTo>
                  <a:lnTo>
                    <a:pt x="21" y="97"/>
                  </a:lnTo>
                  <a:lnTo>
                    <a:pt x="14" y="89"/>
                  </a:lnTo>
                  <a:lnTo>
                    <a:pt x="7" y="82"/>
                  </a:lnTo>
                  <a:lnTo>
                    <a:pt x="3" y="72"/>
                  </a:lnTo>
                  <a:lnTo>
                    <a:pt x="0" y="63"/>
                  </a:lnTo>
                  <a:lnTo>
                    <a:pt x="0" y="51"/>
                  </a:lnTo>
                  <a:lnTo>
                    <a:pt x="3" y="39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Freeform 247"/>
            <p:cNvSpPr>
              <a:spLocks/>
            </p:cNvSpPr>
            <p:nvPr/>
          </p:nvSpPr>
          <p:spPr bwMode="auto">
            <a:xfrm>
              <a:off x="2532" y="3851"/>
              <a:ext cx="106" cy="106"/>
            </a:xfrm>
            <a:custGeom>
              <a:avLst/>
              <a:gdLst>
                <a:gd name="T0" fmla="*/ 3 w 106"/>
                <a:gd name="T1" fmla="*/ 40 h 106"/>
                <a:gd name="T2" fmla="*/ 6 w 106"/>
                <a:gd name="T3" fmla="*/ 29 h 106"/>
                <a:gd name="T4" fmla="*/ 12 w 106"/>
                <a:gd name="T5" fmla="*/ 18 h 106"/>
                <a:gd name="T6" fmla="*/ 20 w 106"/>
                <a:gd name="T7" fmla="*/ 11 h 106"/>
                <a:gd name="T8" fmla="*/ 29 w 106"/>
                <a:gd name="T9" fmla="*/ 6 h 106"/>
                <a:gd name="T10" fmla="*/ 38 w 106"/>
                <a:gd name="T11" fmla="*/ 2 h 106"/>
                <a:gd name="T12" fmla="*/ 47 w 106"/>
                <a:gd name="T13" fmla="*/ 0 h 106"/>
                <a:gd name="T14" fmla="*/ 58 w 106"/>
                <a:gd name="T15" fmla="*/ 0 h 106"/>
                <a:gd name="T16" fmla="*/ 67 w 106"/>
                <a:gd name="T17" fmla="*/ 2 h 106"/>
                <a:gd name="T18" fmla="*/ 76 w 106"/>
                <a:gd name="T19" fmla="*/ 6 h 106"/>
                <a:gd name="T20" fmla="*/ 85 w 106"/>
                <a:gd name="T21" fmla="*/ 11 h 106"/>
                <a:gd name="T22" fmla="*/ 92 w 106"/>
                <a:gd name="T23" fmla="*/ 17 h 106"/>
                <a:gd name="T24" fmla="*/ 98 w 106"/>
                <a:gd name="T25" fmla="*/ 24 h 106"/>
                <a:gd name="T26" fmla="*/ 103 w 106"/>
                <a:gd name="T27" fmla="*/ 33 h 106"/>
                <a:gd name="T28" fmla="*/ 106 w 106"/>
                <a:gd name="T29" fmla="*/ 44 h 106"/>
                <a:gd name="T30" fmla="*/ 106 w 106"/>
                <a:gd name="T31" fmla="*/ 55 h 106"/>
                <a:gd name="T32" fmla="*/ 105 w 106"/>
                <a:gd name="T33" fmla="*/ 67 h 106"/>
                <a:gd name="T34" fmla="*/ 100 w 106"/>
                <a:gd name="T35" fmla="*/ 79 h 106"/>
                <a:gd name="T36" fmla="*/ 94 w 106"/>
                <a:gd name="T37" fmla="*/ 88 h 106"/>
                <a:gd name="T38" fmla="*/ 86 w 106"/>
                <a:gd name="T39" fmla="*/ 96 h 106"/>
                <a:gd name="T40" fmla="*/ 77 w 106"/>
                <a:gd name="T41" fmla="*/ 102 h 106"/>
                <a:gd name="T42" fmla="*/ 68 w 106"/>
                <a:gd name="T43" fmla="*/ 105 h 106"/>
                <a:gd name="T44" fmla="*/ 59 w 106"/>
                <a:gd name="T45" fmla="*/ 106 h 106"/>
                <a:gd name="T46" fmla="*/ 50 w 106"/>
                <a:gd name="T47" fmla="*/ 106 h 106"/>
                <a:gd name="T48" fmla="*/ 39 w 106"/>
                <a:gd name="T49" fmla="*/ 105 h 106"/>
                <a:gd name="T50" fmla="*/ 30 w 106"/>
                <a:gd name="T51" fmla="*/ 102 h 106"/>
                <a:gd name="T52" fmla="*/ 21 w 106"/>
                <a:gd name="T53" fmla="*/ 97 h 106"/>
                <a:gd name="T54" fmla="*/ 14 w 106"/>
                <a:gd name="T55" fmla="*/ 90 h 106"/>
                <a:gd name="T56" fmla="*/ 8 w 106"/>
                <a:gd name="T57" fmla="*/ 82 h 106"/>
                <a:gd name="T58" fmla="*/ 3 w 106"/>
                <a:gd name="T59" fmla="*/ 73 h 106"/>
                <a:gd name="T60" fmla="*/ 0 w 106"/>
                <a:gd name="T61" fmla="*/ 64 h 106"/>
                <a:gd name="T62" fmla="*/ 0 w 106"/>
                <a:gd name="T63" fmla="*/ 52 h 106"/>
                <a:gd name="T64" fmla="*/ 3 w 106"/>
                <a:gd name="T65" fmla="*/ 40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6"/>
                <a:gd name="T100" fmla="*/ 0 h 106"/>
                <a:gd name="T101" fmla="*/ 106 w 106"/>
                <a:gd name="T102" fmla="*/ 106 h 1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6" h="106">
                  <a:moveTo>
                    <a:pt x="3" y="40"/>
                  </a:moveTo>
                  <a:lnTo>
                    <a:pt x="6" y="29"/>
                  </a:lnTo>
                  <a:lnTo>
                    <a:pt x="12" y="18"/>
                  </a:lnTo>
                  <a:lnTo>
                    <a:pt x="20" y="11"/>
                  </a:lnTo>
                  <a:lnTo>
                    <a:pt x="29" y="6"/>
                  </a:lnTo>
                  <a:lnTo>
                    <a:pt x="38" y="2"/>
                  </a:lnTo>
                  <a:lnTo>
                    <a:pt x="47" y="0"/>
                  </a:lnTo>
                  <a:lnTo>
                    <a:pt x="58" y="0"/>
                  </a:lnTo>
                  <a:lnTo>
                    <a:pt x="67" y="2"/>
                  </a:lnTo>
                  <a:lnTo>
                    <a:pt x="76" y="6"/>
                  </a:lnTo>
                  <a:lnTo>
                    <a:pt x="85" y="11"/>
                  </a:lnTo>
                  <a:lnTo>
                    <a:pt x="92" y="17"/>
                  </a:lnTo>
                  <a:lnTo>
                    <a:pt x="98" y="24"/>
                  </a:lnTo>
                  <a:lnTo>
                    <a:pt x="103" y="33"/>
                  </a:lnTo>
                  <a:lnTo>
                    <a:pt x="106" y="44"/>
                  </a:lnTo>
                  <a:lnTo>
                    <a:pt x="106" y="55"/>
                  </a:lnTo>
                  <a:lnTo>
                    <a:pt x="105" y="67"/>
                  </a:lnTo>
                  <a:lnTo>
                    <a:pt x="100" y="79"/>
                  </a:lnTo>
                  <a:lnTo>
                    <a:pt x="94" y="88"/>
                  </a:lnTo>
                  <a:lnTo>
                    <a:pt x="86" y="96"/>
                  </a:lnTo>
                  <a:lnTo>
                    <a:pt x="77" y="102"/>
                  </a:lnTo>
                  <a:lnTo>
                    <a:pt x="68" y="105"/>
                  </a:lnTo>
                  <a:lnTo>
                    <a:pt x="59" y="106"/>
                  </a:lnTo>
                  <a:lnTo>
                    <a:pt x="50" y="106"/>
                  </a:lnTo>
                  <a:lnTo>
                    <a:pt x="39" y="105"/>
                  </a:lnTo>
                  <a:lnTo>
                    <a:pt x="30" y="102"/>
                  </a:lnTo>
                  <a:lnTo>
                    <a:pt x="21" y="97"/>
                  </a:lnTo>
                  <a:lnTo>
                    <a:pt x="14" y="90"/>
                  </a:lnTo>
                  <a:lnTo>
                    <a:pt x="8" y="82"/>
                  </a:lnTo>
                  <a:lnTo>
                    <a:pt x="3" y="73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3" y="40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" name="Freeform 248"/>
            <p:cNvSpPr>
              <a:spLocks/>
            </p:cNvSpPr>
            <p:nvPr/>
          </p:nvSpPr>
          <p:spPr bwMode="auto">
            <a:xfrm>
              <a:off x="2653" y="3866"/>
              <a:ext cx="106" cy="106"/>
            </a:xfrm>
            <a:custGeom>
              <a:avLst/>
              <a:gdLst>
                <a:gd name="T0" fmla="*/ 3 w 106"/>
                <a:gd name="T1" fmla="*/ 40 h 106"/>
                <a:gd name="T2" fmla="*/ 6 w 106"/>
                <a:gd name="T3" fmla="*/ 29 h 106"/>
                <a:gd name="T4" fmla="*/ 12 w 106"/>
                <a:gd name="T5" fmla="*/ 18 h 106"/>
                <a:gd name="T6" fmla="*/ 20 w 106"/>
                <a:gd name="T7" fmla="*/ 11 h 106"/>
                <a:gd name="T8" fmla="*/ 29 w 106"/>
                <a:gd name="T9" fmla="*/ 6 h 106"/>
                <a:gd name="T10" fmla="*/ 38 w 106"/>
                <a:gd name="T11" fmla="*/ 2 h 106"/>
                <a:gd name="T12" fmla="*/ 47 w 106"/>
                <a:gd name="T13" fmla="*/ 0 h 106"/>
                <a:gd name="T14" fmla="*/ 58 w 106"/>
                <a:gd name="T15" fmla="*/ 0 h 106"/>
                <a:gd name="T16" fmla="*/ 67 w 106"/>
                <a:gd name="T17" fmla="*/ 2 h 106"/>
                <a:gd name="T18" fmla="*/ 76 w 106"/>
                <a:gd name="T19" fmla="*/ 6 h 106"/>
                <a:gd name="T20" fmla="*/ 85 w 106"/>
                <a:gd name="T21" fmla="*/ 11 h 106"/>
                <a:gd name="T22" fmla="*/ 93 w 106"/>
                <a:gd name="T23" fmla="*/ 17 h 106"/>
                <a:gd name="T24" fmla="*/ 99 w 106"/>
                <a:gd name="T25" fmla="*/ 25 h 106"/>
                <a:gd name="T26" fmla="*/ 103 w 106"/>
                <a:gd name="T27" fmla="*/ 34 h 106"/>
                <a:gd name="T28" fmla="*/ 106 w 106"/>
                <a:gd name="T29" fmla="*/ 44 h 106"/>
                <a:gd name="T30" fmla="*/ 106 w 106"/>
                <a:gd name="T31" fmla="*/ 55 h 106"/>
                <a:gd name="T32" fmla="*/ 105 w 106"/>
                <a:gd name="T33" fmla="*/ 67 h 106"/>
                <a:gd name="T34" fmla="*/ 100 w 106"/>
                <a:gd name="T35" fmla="*/ 79 h 106"/>
                <a:gd name="T36" fmla="*/ 94 w 106"/>
                <a:gd name="T37" fmla="*/ 88 h 106"/>
                <a:gd name="T38" fmla="*/ 87 w 106"/>
                <a:gd name="T39" fmla="*/ 96 h 106"/>
                <a:gd name="T40" fmla="*/ 77 w 106"/>
                <a:gd name="T41" fmla="*/ 102 h 106"/>
                <a:gd name="T42" fmla="*/ 68 w 106"/>
                <a:gd name="T43" fmla="*/ 105 h 106"/>
                <a:gd name="T44" fmla="*/ 59 w 106"/>
                <a:gd name="T45" fmla="*/ 106 h 106"/>
                <a:gd name="T46" fmla="*/ 50 w 106"/>
                <a:gd name="T47" fmla="*/ 106 h 106"/>
                <a:gd name="T48" fmla="*/ 40 w 106"/>
                <a:gd name="T49" fmla="*/ 105 h 106"/>
                <a:gd name="T50" fmla="*/ 30 w 106"/>
                <a:gd name="T51" fmla="*/ 102 h 106"/>
                <a:gd name="T52" fmla="*/ 21 w 106"/>
                <a:gd name="T53" fmla="*/ 97 h 106"/>
                <a:gd name="T54" fmla="*/ 14 w 106"/>
                <a:gd name="T55" fmla="*/ 90 h 106"/>
                <a:gd name="T56" fmla="*/ 8 w 106"/>
                <a:gd name="T57" fmla="*/ 82 h 106"/>
                <a:gd name="T58" fmla="*/ 3 w 106"/>
                <a:gd name="T59" fmla="*/ 73 h 106"/>
                <a:gd name="T60" fmla="*/ 0 w 106"/>
                <a:gd name="T61" fmla="*/ 64 h 106"/>
                <a:gd name="T62" fmla="*/ 0 w 106"/>
                <a:gd name="T63" fmla="*/ 52 h 106"/>
                <a:gd name="T64" fmla="*/ 3 w 106"/>
                <a:gd name="T65" fmla="*/ 40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6"/>
                <a:gd name="T100" fmla="*/ 0 h 106"/>
                <a:gd name="T101" fmla="*/ 106 w 106"/>
                <a:gd name="T102" fmla="*/ 106 h 1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6" h="106">
                  <a:moveTo>
                    <a:pt x="3" y="40"/>
                  </a:moveTo>
                  <a:lnTo>
                    <a:pt x="6" y="29"/>
                  </a:lnTo>
                  <a:lnTo>
                    <a:pt x="12" y="18"/>
                  </a:lnTo>
                  <a:lnTo>
                    <a:pt x="20" y="11"/>
                  </a:lnTo>
                  <a:lnTo>
                    <a:pt x="29" y="6"/>
                  </a:lnTo>
                  <a:lnTo>
                    <a:pt x="38" y="2"/>
                  </a:lnTo>
                  <a:lnTo>
                    <a:pt x="47" y="0"/>
                  </a:lnTo>
                  <a:lnTo>
                    <a:pt x="58" y="0"/>
                  </a:lnTo>
                  <a:lnTo>
                    <a:pt x="67" y="2"/>
                  </a:lnTo>
                  <a:lnTo>
                    <a:pt x="76" y="6"/>
                  </a:lnTo>
                  <a:lnTo>
                    <a:pt x="85" y="11"/>
                  </a:lnTo>
                  <a:lnTo>
                    <a:pt x="93" y="17"/>
                  </a:lnTo>
                  <a:lnTo>
                    <a:pt x="99" y="25"/>
                  </a:lnTo>
                  <a:lnTo>
                    <a:pt x="103" y="34"/>
                  </a:lnTo>
                  <a:lnTo>
                    <a:pt x="106" y="44"/>
                  </a:lnTo>
                  <a:lnTo>
                    <a:pt x="106" y="55"/>
                  </a:lnTo>
                  <a:lnTo>
                    <a:pt x="105" y="67"/>
                  </a:lnTo>
                  <a:lnTo>
                    <a:pt x="100" y="79"/>
                  </a:lnTo>
                  <a:lnTo>
                    <a:pt x="94" y="88"/>
                  </a:lnTo>
                  <a:lnTo>
                    <a:pt x="87" y="96"/>
                  </a:lnTo>
                  <a:lnTo>
                    <a:pt x="77" y="102"/>
                  </a:lnTo>
                  <a:lnTo>
                    <a:pt x="68" y="105"/>
                  </a:lnTo>
                  <a:lnTo>
                    <a:pt x="59" y="106"/>
                  </a:lnTo>
                  <a:lnTo>
                    <a:pt x="50" y="106"/>
                  </a:lnTo>
                  <a:lnTo>
                    <a:pt x="40" y="105"/>
                  </a:lnTo>
                  <a:lnTo>
                    <a:pt x="30" y="102"/>
                  </a:lnTo>
                  <a:lnTo>
                    <a:pt x="21" y="97"/>
                  </a:lnTo>
                  <a:lnTo>
                    <a:pt x="14" y="90"/>
                  </a:lnTo>
                  <a:lnTo>
                    <a:pt x="8" y="82"/>
                  </a:lnTo>
                  <a:lnTo>
                    <a:pt x="3" y="73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3" y="40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" name="Freeform 249"/>
            <p:cNvSpPr>
              <a:spLocks/>
            </p:cNvSpPr>
            <p:nvPr/>
          </p:nvSpPr>
          <p:spPr bwMode="auto">
            <a:xfrm>
              <a:off x="2774" y="3866"/>
              <a:ext cx="106" cy="106"/>
            </a:xfrm>
            <a:custGeom>
              <a:avLst/>
              <a:gdLst>
                <a:gd name="T0" fmla="*/ 3 w 106"/>
                <a:gd name="T1" fmla="*/ 40 h 106"/>
                <a:gd name="T2" fmla="*/ 6 w 106"/>
                <a:gd name="T3" fmla="*/ 29 h 106"/>
                <a:gd name="T4" fmla="*/ 12 w 106"/>
                <a:gd name="T5" fmla="*/ 18 h 106"/>
                <a:gd name="T6" fmla="*/ 20 w 106"/>
                <a:gd name="T7" fmla="*/ 11 h 106"/>
                <a:gd name="T8" fmla="*/ 29 w 106"/>
                <a:gd name="T9" fmla="*/ 6 h 106"/>
                <a:gd name="T10" fmla="*/ 38 w 106"/>
                <a:gd name="T11" fmla="*/ 2 h 106"/>
                <a:gd name="T12" fmla="*/ 47 w 106"/>
                <a:gd name="T13" fmla="*/ 0 h 106"/>
                <a:gd name="T14" fmla="*/ 58 w 106"/>
                <a:gd name="T15" fmla="*/ 0 h 106"/>
                <a:gd name="T16" fmla="*/ 67 w 106"/>
                <a:gd name="T17" fmla="*/ 2 h 106"/>
                <a:gd name="T18" fmla="*/ 76 w 106"/>
                <a:gd name="T19" fmla="*/ 6 h 106"/>
                <a:gd name="T20" fmla="*/ 85 w 106"/>
                <a:gd name="T21" fmla="*/ 11 h 106"/>
                <a:gd name="T22" fmla="*/ 93 w 106"/>
                <a:gd name="T23" fmla="*/ 17 h 106"/>
                <a:gd name="T24" fmla="*/ 99 w 106"/>
                <a:gd name="T25" fmla="*/ 25 h 106"/>
                <a:gd name="T26" fmla="*/ 103 w 106"/>
                <a:gd name="T27" fmla="*/ 34 h 106"/>
                <a:gd name="T28" fmla="*/ 106 w 106"/>
                <a:gd name="T29" fmla="*/ 44 h 106"/>
                <a:gd name="T30" fmla="*/ 106 w 106"/>
                <a:gd name="T31" fmla="*/ 55 h 106"/>
                <a:gd name="T32" fmla="*/ 105 w 106"/>
                <a:gd name="T33" fmla="*/ 67 h 106"/>
                <a:gd name="T34" fmla="*/ 100 w 106"/>
                <a:gd name="T35" fmla="*/ 79 h 106"/>
                <a:gd name="T36" fmla="*/ 94 w 106"/>
                <a:gd name="T37" fmla="*/ 88 h 106"/>
                <a:gd name="T38" fmla="*/ 87 w 106"/>
                <a:gd name="T39" fmla="*/ 96 h 106"/>
                <a:gd name="T40" fmla="*/ 78 w 106"/>
                <a:gd name="T41" fmla="*/ 102 h 106"/>
                <a:gd name="T42" fmla="*/ 68 w 106"/>
                <a:gd name="T43" fmla="*/ 105 h 106"/>
                <a:gd name="T44" fmla="*/ 59 w 106"/>
                <a:gd name="T45" fmla="*/ 106 h 106"/>
                <a:gd name="T46" fmla="*/ 50 w 106"/>
                <a:gd name="T47" fmla="*/ 106 h 106"/>
                <a:gd name="T48" fmla="*/ 40 w 106"/>
                <a:gd name="T49" fmla="*/ 105 h 106"/>
                <a:gd name="T50" fmla="*/ 31 w 106"/>
                <a:gd name="T51" fmla="*/ 102 h 106"/>
                <a:gd name="T52" fmla="*/ 22 w 106"/>
                <a:gd name="T53" fmla="*/ 97 h 106"/>
                <a:gd name="T54" fmla="*/ 14 w 106"/>
                <a:gd name="T55" fmla="*/ 90 h 106"/>
                <a:gd name="T56" fmla="*/ 8 w 106"/>
                <a:gd name="T57" fmla="*/ 82 h 106"/>
                <a:gd name="T58" fmla="*/ 3 w 106"/>
                <a:gd name="T59" fmla="*/ 73 h 106"/>
                <a:gd name="T60" fmla="*/ 0 w 106"/>
                <a:gd name="T61" fmla="*/ 64 h 106"/>
                <a:gd name="T62" fmla="*/ 0 w 106"/>
                <a:gd name="T63" fmla="*/ 52 h 106"/>
                <a:gd name="T64" fmla="*/ 3 w 106"/>
                <a:gd name="T65" fmla="*/ 40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6"/>
                <a:gd name="T100" fmla="*/ 0 h 106"/>
                <a:gd name="T101" fmla="*/ 106 w 106"/>
                <a:gd name="T102" fmla="*/ 106 h 1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6" h="106">
                  <a:moveTo>
                    <a:pt x="3" y="40"/>
                  </a:moveTo>
                  <a:lnTo>
                    <a:pt x="6" y="29"/>
                  </a:lnTo>
                  <a:lnTo>
                    <a:pt x="12" y="18"/>
                  </a:lnTo>
                  <a:lnTo>
                    <a:pt x="20" y="11"/>
                  </a:lnTo>
                  <a:lnTo>
                    <a:pt x="29" y="6"/>
                  </a:lnTo>
                  <a:lnTo>
                    <a:pt x="38" y="2"/>
                  </a:lnTo>
                  <a:lnTo>
                    <a:pt x="47" y="0"/>
                  </a:lnTo>
                  <a:lnTo>
                    <a:pt x="58" y="0"/>
                  </a:lnTo>
                  <a:lnTo>
                    <a:pt x="67" y="2"/>
                  </a:lnTo>
                  <a:lnTo>
                    <a:pt x="76" y="6"/>
                  </a:lnTo>
                  <a:lnTo>
                    <a:pt x="85" y="11"/>
                  </a:lnTo>
                  <a:lnTo>
                    <a:pt x="93" y="17"/>
                  </a:lnTo>
                  <a:lnTo>
                    <a:pt x="99" y="25"/>
                  </a:lnTo>
                  <a:lnTo>
                    <a:pt x="103" y="34"/>
                  </a:lnTo>
                  <a:lnTo>
                    <a:pt x="106" y="44"/>
                  </a:lnTo>
                  <a:lnTo>
                    <a:pt x="106" y="55"/>
                  </a:lnTo>
                  <a:lnTo>
                    <a:pt x="105" y="67"/>
                  </a:lnTo>
                  <a:lnTo>
                    <a:pt x="100" y="79"/>
                  </a:lnTo>
                  <a:lnTo>
                    <a:pt x="94" y="88"/>
                  </a:lnTo>
                  <a:lnTo>
                    <a:pt x="87" y="96"/>
                  </a:lnTo>
                  <a:lnTo>
                    <a:pt x="78" y="102"/>
                  </a:lnTo>
                  <a:lnTo>
                    <a:pt x="68" y="105"/>
                  </a:lnTo>
                  <a:lnTo>
                    <a:pt x="59" y="106"/>
                  </a:lnTo>
                  <a:lnTo>
                    <a:pt x="50" y="106"/>
                  </a:lnTo>
                  <a:lnTo>
                    <a:pt x="40" y="105"/>
                  </a:lnTo>
                  <a:lnTo>
                    <a:pt x="31" y="102"/>
                  </a:lnTo>
                  <a:lnTo>
                    <a:pt x="22" y="97"/>
                  </a:lnTo>
                  <a:lnTo>
                    <a:pt x="14" y="90"/>
                  </a:lnTo>
                  <a:lnTo>
                    <a:pt x="8" y="82"/>
                  </a:lnTo>
                  <a:lnTo>
                    <a:pt x="3" y="73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3" y="40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" name="Freeform 250"/>
            <p:cNvSpPr>
              <a:spLocks/>
            </p:cNvSpPr>
            <p:nvPr/>
          </p:nvSpPr>
          <p:spPr bwMode="auto">
            <a:xfrm>
              <a:off x="2896" y="3836"/>
              <a:ext cx="106" cy="106"/>
            </a:xfrm>
            <a:custGeom>
              <a:avLst/>
              <a:gdLst>
                <a:gd name="T0" fmla="*/ 3 w 106"/>
                <a:gd name="T1" fmla="*/ 39 h 106"/>
                <a:gd name="T2" fmla="*/ 6 w 106"/>
                <a:gd name="T3" fmla="*/ 29 h 106"/>
                <a:gd name="T4" fmla="*/ 12 w 106"/>
                <a:gd name="T5" fmla="*/ 18 h 106"/>
                <a:gd name="T6" fmla="*/ 19 w 106"/>
                <a:gd name="T7" fmla="*/ 11 h 106"/>
                <a:gd name="T8" fmla="*/ 28 w 106"/>
                <a:gd name="T9" fmla="*/ 6 h 106"/>
                <a:gd name="T10" fmla="*/ 37 w 106"/>
                <a:gd name="T11" fmla="*/ 2 h 106"/>
                <a:gd name="T12" fmla="*/ 46 w 106"/>
                <a:gd name="T13" fmla="*/ 0 h 106"/>
                <a:gd name="T14" fmla="*/ 57 w 106"/>
                <a:gd name="T15" fmla="*/ 0 h 106"/>
                <a:gd name="T16" fmla="*/ 66 w 106"/>
                <a:gd name="T17" fmla="*/ 2 h 106"/>
                <a:gd name="T18" fmla="*/ 75 w 106"/>
                <a:gd name="T19" fmla="*/ 6 h 106"/>
                <a:gd name="T20" fmla="*/ 84 w 106"/>
                <a:gd name="T21" fmla="*/ 11 h 106"/>
                <a:gd name="T22" fmla="*/ 92 w 106"/>
                <a:gd name="T23" fmla="*/ 17 h 106"/>
                <a:gd name="T24" fmla="*/ 98 w 106"/>
                <a:gd name="T25" fmla="*/ 24 h 106"/>
                <a:gd name="T26" fmla="*/ 102 w 106"/>
                <a:gd name="T27" fmla="*/ 33 h 106"/>
                <a:gd name="T28" fmla="*/ 106 w 106"/>
                <a:gd name="T29" fmla="*/ 44 h 106"/>
                <a:gd name="T30" fmla="*/ 106 w 106"/>
                <a:gd name="T31" fmla="*/ 55 h 106"/>
                <a:gd name="T32" fmla="*/ 104 w 106"/>
                <a:gd name="T33" fmla="*/ 67 h 106"/>
                <a:gd name="T34" fmla="*/ 99 w 106"/>
                <a:gd name="T35" fmla="*/ 79 h 106"/>
                <a:gd name="T36" fmla="*/ 93 w 106"/>
                <a:gd name="T37" fmla="*/ 88 h 106"/>
                <a:gd name="T38" fmla="*/ 86 w 106"/>
                <a:gd name="T39" fmla="*/ 95 h 106"/>
                <a:gd name="T40" fmla="*/ 77 w 106"/>
                <a:gd name="T41" fmla="*/ 101 h 106"/>
                <a:gd name="T42" fmla="*/ 68 w 106"/>
                <a:gd name="T43" fmla="*/ 105 h 106"/>
                <a:gd name="T44" fmla="*/ 59 w 106"/>
                <a:gd name="T45" fmla="*/ 106 h 106"/>
                <a:gd name="T46" fmla="*/ 49 w 106"/>
                <a:gd name="T47" fmla="*/ 106 h 106"/>
                <a:gd name="T48" fmla="*/ 39 w 106"/>
                <a:gd name="T49" fmla="*/ 105 h 106"/>
                <a:gd name="T50" fmla="*/ 30 w 106"/>
                <a:gd name="T51" fmla="*/ 101 h 106"/>
                <a:gd name="T52" fmla="*/ 21 w 106"/>
                <a:gd name="T53" fmla="*/ 97 h 106"/>
                <a:gd name="T54" fmla="*/ 13 w 106"/>
                <a:gd name="T55" fmla="*/ 89 h 106"/>
                <a:gd name="T56" fmla="*/ 7 w 106"/>
                <a:gd name="T57" fmla="*/ 82 h 106"/>
                <a:gd name="T58" fmla="*/ 3 w 106"/>
                <a:gd name="T59" fmla="*/ 73 h 106"/>
                <a:gd name="T60" fmla="*/ 0 w 106"/>
                <a:gd name="T61" fmla="*/ 64 h 106"/>
                <a:gd name="T62" fmla="*/ 0 w 106"/>
                <a:gd name="T63" fmla="*/ 52 h 106"/>
                <a:gd name="T64" fmla="*/ 3 w 106"/>
                <a:gd name="T65" fmla="*/ 39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6"/>
                <a:gd name="T100" fmla="*/ 0 h 106"/>
                <a:gd name="T101" fmla="*/ 106 w 106"/>
                <a:gd name="T102" fmla="*/ 106 h 1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6" h="106">
                  <a:moveTo>
                    <a:pt x="3" y="39"/>
                  </a:moveTo>
                  <a:lnTo>
                    <a:pt x="6" y="29"/>
                  </a:lnTo>
                  <a:lnTo>
                    <a:pt x="12" y="18"/>
                  </a:lnTo>
                  <a:lnTo>
                    <a:pt x="19" y="11"/>
                  </a:lnTo>
                  <a:lnTo>
                    <a:pt x="28" y="6"/>
                  </a:lnTo>
                  <a:lnTo>
                    <a:pt x="37" y="2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66" y="2"/>
                  </a:lnTo>
                  <a:lnTo>
                    <a:pt x="75" y="6"/>
                  </a:lnTo>
                  <a:lnTo>
                    <a:pt x="84" y="11"/>
                  </a:lnTo>
                  <a:lnTo>
                    <a:pt x="92" y="17"/>
                  </a:lnTo>
                  <a:lnTo>
                    <a:pt x="98" y="24"/>
                  </a:lnTo>
                  <a:lnTo>
                    <a:pt x="102" y="33"/>
                  </a:lnTo>
                  <a:lnTo>
                    <a:pt x="106" y="44"/>
                  </a:lnTo>
                  <a:lnTo>
                    <a:pt x="106" y="55"/>
                  </a:lnTo>
                  <a:lnTo>
                    <a:pt x="104" y="67"/>
                  </a:lnTo>
                  <a:lnTo>
                    <a:pt x="99" y="79"/>
                  </a:lnTo>
                  <a:lnTo>
                    <a:pt x="93" y="88"/>
                  </a:lnTo>
                  <a:lnTo>
                    <a:pt x="86" y="95"/>
                  </a:lnTo>
                  <a:lnTo>
                    <a:pt x="77" y="101"/>
                  </a:lnTo>
                  <a:lnTo>
                    <a:pt x="68" y="105"/>
                  </a:lnTo>
                  <a:lnTo>
                    <a:pt x="59" y="106"/>
                  </a:lnTo>
                  <a:lnTo>
                    <a:pt x="49" y="106"/>
                  </a:lnTo>
                  <a:lnTo>
                    <a:pt x="39" y="105"/>
                  </a:lnTo>
                  <a:lnTo>
                    <a:pt x="30" y="101"/>
                  </a:lnTo>
                  <a:lnTo>
                    <a:pt x="21" y="97"/>
                  </a:lnTo>
                  <a:lnTo>
                    <a:pt x="13" y="89"/>
                  </a:lnTo>
                  <a:lnTo>
                    <a:pt x="7" y="82"/>
                  </a:lnTo>
                  <a:lnTo>
                    <a:pt x="3" y="73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3" y="39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Freeform 251"/>
            <p:cNvSpPr>
              <a:spLocks/>
            </p:cNvSpPr>
            <p:nvPr/>
          </p:nvSpPr>
          <p:spPr bwMode="auto">
            <a:xfrm>
              <a:off x="3002" y="3775"/>
              <a:ext cx="106" cy="106"/>
            </a:xfrm>
            <a:custGeom>
              <a:avLst/>
              <a:gdLst>
                <a:gd name="T0" fmla="*/ 3 w 106"/>
                <a:gd name="T1" fmla="*/ 40 h 106"/>
                <a:gd name="T2" fmla="*/ 6 w 106"/>
                <a:gd name="T3" fmla="*/ 29 h 106"/>
                <a:gd name="T4" fmla="*/ 12 w 106"/>
                <a:gd name="T5" fmla="*/ 19 h 106"/>
                <a:gd name="T6" fmla="*/ 19 w 106"/>
                <a:gd name="T7" fmla="*/ 11 h 106"/>
                <a:gd name="T8" fmla="*/ 28 w 106"/>
                <a:gd name="T9" fmla="*/ 6 h 106"/>
                <a:gd name="T10" fmla="*/ 37 w 106"/>
                <a:gd name="T11" fmla="*/ 2 h 106"/>
                <a:gd name="T12" fmla="*/ 46 w 106"/>
                <a:gd name="T13" fmla="*/ 0 h 106"/>
                <a:gd name="T14" fmla="*/ 57 w 106"/>
                <a:gd name="T15" fmla="*/ 0 h 106"/>
                <a:gd name="T16" fmla="*/ 66 w 106"/>
                <a:gd name="T17" fmla="*/ 2 h 106"/>
                <a:gd name="T18" fmla="*/ 75 w 106"/>
                <a:gd name="T19" fmla="*/ 6 h 106"/>
                <a:gd name="T20" fmla="*/ 84 w 106"/>
                <a:gd name="T21" fmla="*/ 11 h 106"/>
                <a:gd name="T22" fmla="*/ 92 w 106"/>
                <a:gd name="T23" fmla="*/ 17 h 106"/>
                <a:gd name="T24" fmla="*/ 98 w 106"/>
                <a:gd name="T25" fmla="*/ 25 h 106"/>
                <a:gd name="T26" fmla="*/ 102 w 106"/>
                <a:gd name="T27" fmla="*/ 34 h 106"/>
                <a:gd name="T28" fmla="*/ 106 w 106"/>
                <a:gd name="T29" fmla="*/ 44 h 106"/>
                <a:gd name="T30" fmla="*/ 106 w 106"/>
                <a:gd name="T31" fmla="*/ 55 h 106"/>
                <a:gd name="T32" fmla="*/ 104 w 106"/>
                <a:gd name="T33" fmla="*/ 67 h 106"/>
                <a:gd name="T34" fmla="*/ 99 w 106"/>
                <a:gd name="T35" fmla="*/ 79 h 106"/>
                <a:gd name="T36" fmla="*/ 93 w 106"/>
                <a:gd name="T37" fmla="*/ 88 h 106"/>
                <a:gd name="T38" fmla="*/ 86 w 106"/>
                <a:gd name="T39" fmla="*/ 96 h 106"/>
                <a:gd name="T40" fmla="*/ 77 w 106"/>
                <a:gd name="T41" fmla="*/ 102 h 106"/>
                <a:gd name="T42" fmla="*/ 68 w 106"/>
                <a:gd name="T43" fmla="*/ 105 h 106"/>
                <a:gd name="T44" fmla="*/ 59 w 106"/>
                <a:gd name="T45" fmla="*/ 106 h 106"/>
                <a:gd name="T46" fmla="*/ 49 w 106"/>
                <a:gd name="T47" fmla="*/ 106 h 106"/>
                <a:gd name="T48" fmla="*/ 39 w 106"/>
                <a:gd name="T49" fmla="*/ 105 h 106"/>
                <a:gd name="T50" fmla="*/ 30 w 106"/>
                <a:gd name="T51" fmla="*/ 102 h 106"/>
                <a:gd name="T52" fmla="*/ 21 w 106"/>
                <a:gd name="T53" fmla="*/ 97 h 106"/>
                <a:gd name="T54" fmla="*/ 13 w 106"/>
                <a:gd name="T55" fmla="*/ 90 h 106"/>
                <a:gd name="T56" fmla="*/ 7 w 106"/>
                <a:gd name="T57" fmla="*/ 82 h 106"/>
                <a:gd name="T58" fmla="*/ 3 w 106"/>
                <a:gd name="T59" fmla="*/ 73 h 106"/>
                <a:gd name="T60" fmla="*/ 0 w 106"/>
                <a:gd name="T61" fmla="*/ 64 h 106"/>
                <a:gd name="T62" fmla="*/ 0 w 106"/>
                <a:gd name="T63" fmla="*/ 52 h 106"/>
                <a:gd name="T64" fmla="*/ 3 w 106"/>
                <a:gd name="T65" fmla="*/ 40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6"/>
                <a:gd name="T100" fmla="*/ 0 h 106"/>
                <a:gd name="T101" fmla="*/ 106 w 106"/>
                <a:gd name="T102" fmla="*/ 106 h 1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6" h="106">
                  <a:moveTo>
                    <a:pt x="3" y="40"/>
                  </a:moveTo>
                  <a:lnTo>
                    <a:pt x="6" y="29"/>
                  </a:lnTo>
                  <a:lnTo>
                    <a:pt x="12" y="19"/>
                  </a:lnTo>
                  <a:lnTo>
                    <a:pt x="19" y="11"/>
                  </a:lnTo>
                  <a:lnTo>
                    <a:pt x="28" y="6"/>
                  </a:lnTo>
                  <a:lnTo>
                    <a:pt x="37" y="2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66" y="2"/>
                  </a:lnTo>
                  <a:lnTo>
                    <a:pt x="75" y="6"/>
                  </a:lnTo>
                  <a:lnTo>
                    <a:pt x="84" y="11"/>
                  </a:lnTo>
                  <a:lnTo>
                    <a:pt x="92" y="17"/>
                  </a:lnTo>
                  <a:lnTo>
                    <a:pt x="98" y="25"/>
                  </a:lnTo>
                  <a:lnTo>
                    <a:pt x="102" y="34"/>
                  </a:lnTo>
                  <a:lnTo>
                    <a:pt x="106" y="44"/>
                  </a:lnTo>
                  <a:lnTo>
                    <a:pt x="106" y="55"/>
                  </a:lnTo>
                  <a:lnTo>
                    <a:pt x="104" y="67"/>
                  </a:lnTo>
                  <a:lnTo>
                    <a:pt x="99" y="79"/>
                  </a:lnTo>
                  <a:lnTo>
                    <a:pt x="93" y="88"/>
                  </a:lnTo>
                  <a:lnTo>
                    <a:pt x="86" y="96"/>
                  </a:lnTo>
                  <a:lnTo>
                    <a:pt x="77" y="102"/>
                  </a:lnTo>
                  <a:lnTo>
                    <a:pt x="68" y="105"/>
                  </a:lnTo>
                  <a:lnTo>
                    <a:pt x="59" y="106"/>
                  </a:lnTo>
                  <a:lnTo>
                    <a:pt x="49" y="106"/>
                  </a:lnTo>
                  <a:lnTo>
                    <a:pt x="39" y="105"/>
                  </a:lnTo>
                  <a:lnTo>
                    <a:pt x="30" y="102"/>
                  </a:lnTo>
                  <a:lnTo>
                    <a:pt x="21" y="97"/>
                  </a:lnTo>
                  <a:lnTo>
                    <a:pt x="13" y="90"/>
                  </a:lnTo>
                  <a:lnTo>
                    <a:pt x="7" y="82"/>
                  </a:lnTo>
                  <a:lnTo>
                    <a:pt x="3" y="73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3" y="40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" name="Freeform 252"/>
            <p:cNvSpPr>
              <a:spLocks/>
            </p:cNvSpPr>
            <p:nvPr/>
          </p:nvSpPr>
          <p:spPr bwMode="auto">
            <a:xfrm>
              <a:off x="3123" y="3730"/>
              <a:ext cx="106" cy="106"/>
            </a:xfrm>
            <a:custGeom>
              <a:avLst/>
              <a:gdLst>
                <a:gd name="T0" fmla="*/ 3 w 106"/>
                <a:gd name="T1" fmla="*/ 39 h 106"/>
                <a:gd name="T2" fmla="*/ 6 w 106"/>
                <a:gd name="T3" fmla="*/ 29 h 106"/>
                <a:gd name="T4" fmla="*/ 12 w 106"/>
                <a:gd name="T5" fmla="*/ 18 h 106"/>
                <a:gd name="T6" fmla="*/ 19 w 106"/>
                <a:gd name="T7" fmla="*/ 11 h 106"/>
                <a:gd name="T8" fmla="*/ 28 w 106"/>
                <a:gd name="T9" fmla="*/ 6 h 106"/>
                <a:gd name="T10" fmla="*/ 38 w 106"/>
                <a:gd name="T11" fmla="*/ 2 h 106"/>
                <a:gd name="T12" fmla="*/ 47 w 106"/>
                <a:gd name="T13" fmla="*/ 0 h 106"/>
                <a:gd name="T14" fmla="*/ 57 w 106"/>
                <a:gd name="T15" fmla="*/ 0 h 106"/>
                <a:gd name="T16" fmla="*/ 66 w 106"/>
                <a:gd name="T17" fmla="*/ 2 h 106"/>
                <a:gd name="T18" fmla="*/ 75 w 106"/>
                <a:gd name="T19" fmla="*/ 6 h 106"/>
                <a:gd name="T20" fmla="*/ 84 w 106"/>
                <a:gd name="T21" fmla="*/ 11 h 106"/>
                <a:gd name="T22" fmla="*/ 92 w 106"/>
                <a:gd name="T23" fmla="*/ 17 h 106"/>
                <a:gd name="T24" fmla="*/ 98 w 106"/>
                <a:gd name="T25" fmla="*/ 24 h 106"/>
                <a:gd name="T26" fmla="*/ 103 w 106"/>
                <a:gd name="T27" fmla="*/ 33 h 106"/>
                <a:gd name="T28" fmla="*/ 106 w 106"/>
                <a:gd name="T29" fmla="*/ 44 h 106"/>
                <a:gd name="T30" fmla="*/ 106 w 106"/>
                <a:gd name="T31" fmla="*/ 55 h 106"/>
                <a:gd name="T32" fmla="*/ 104 w 106"/>
                <a:gd name="T33" fmla="*/ 67 h 106"/>
                <a:gd name="T34" fmla="*/ 100 w 106"/>
                <a:gd name="T35" fmla="*/ 79 h 106"/>
                <a:gd name="T36" fmla="*/ 94 w 106"/>
                <a:gd name="T37" fmla="*/ 88 h 106"/>
                <a:gd name="T38" fmla="*/ 86 w 106"/>
                <a:gd name="T39" fmla="*/ 95 h 106"/>
                <a:gd name="T40" fmla="*/ 77 w 106"/>
                <a:gd name="T41" fmla="*/ 101 h 106"/>
                <a:gd name="T42" fmla="*/ 68 w 106"/>
                <a:gd name="T43" fmla="*/ 105 h 106"/>
                <a:gd name="T44" fmla="*/ 59 w 106"/>
                <a:gd name="T45" fmla="*/ 106 h 106"/>
                <a:gd name="T46" fmla="*/ 50 w 106"/>
                <a:gd name="T47" fmla="*/ 106 h 106"/>
                <a:gd name="T48" fmla="*/ 39 w 106"/>
                <a:gd name="T49" fmla="*/ 105 h 106"/>
                <a:gd name="T50" fmla="*/ 30 w 106"/>
                <a:gd name="T51" fmla="*/ 101 h 106"/>
                <a:gd name="T52" fmla="*/ 21 w 106"/>
                <a:gd name="T53" fmla="*/ 97 h 106"/>
                <a:gd name="T54" fmla="*/ 13 w 106"/>
                <a:gd name="T55" fmla="*/ 89 h 106"/>
                <a:gd name="T56" fmla="*/ 7 w 106"/>
                <a:gd name="T57" fmla="*/ 82 h 106"/>
                <a:gd name="T58" fmla="*/ 3 w 106"/>
                <a:gd name="T59" fmla="*/ 73 h 106"/>
                <a:gd name="T60" fmla="*/ 0 w 106"/>
                <a:gd name="T61" fmla="*/ 64 h 106"/>
                <a:gd name="T62" fmla="*/ 0 w 106"/>
                <a:gd name="T63" fmla="*/ 51 h 106"/>
                <a:gd name="T64" fmla="*/ 3 w 106"/>
                <a:gd name="T65" fmla="*/ 39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6"/>
                <a:gd name="T100" fmla="*/ 0 h 106"/>
                <a:gd name="T101" fmla="*/ 106 w 106"/>
                <a:gd name="T102" fmla="*/ 106 h 1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6" h="106">
                  <a:moveTo>
                    <a:pt x="3" y="39"/>
                  </a:moveTo>
                  <a:lnTo>
                    <a:pt x="6" y="29"/>
                  </a:lnTo>
                  <a:lnTo>
                    <a:pt x="12" y="18"/>
                  </a:lnTo>
                  <a:lnTo>
                    <a:pt x="19" y="11"/>
                  </a:lnTo>
                  <a:lnTo>
                    <a:pt x="28" y="6"/>
                  </a:lnTo>
                  <a:lnTo>
                    <a:pt x="38" y="2"/>
                  </a:lnTo>
                  <a:lnTo>
                    <a:pt x="47" y="0"/>
                  </a:lnTo>
                  <a:lnTo>
                    <a:pt x="57" y="0"/>
                  </a:lnTo>
                  <a:lnTo>
                    <a:pt x="66" y="2"/>
                  </a:lnTo>
                  <a:lnTo>
                    <a:pt x="75" y="6"/>
                  </a:lnTo>
                  <a:lnTo>
                    <a:pt x="84" y="11"/>
                  </a:lnTo>
                  <a:lnTo>
                    <a:pt x="92" y="17"/>
                  </a:lnTo>
                  <a:lnTo>
                    <a:pt x="98" y="24"/>
                  </a:lnTo>
                  <a:lnTo>
                    <a:pt x="103" y="33"/>
                  </a:lnTo>
                  <a:lnTo>
                    <a:pt x="106" y="44"/>
                  </a:lnTo>
                  <a:lnTo>
                    <a:pt x="106" y="55"/>
                  </a:lnTo>
                  <a:lnTo>
                    <a:pt x="104" y="67"/>
                  </a:lnTo>
                  <a:lnTo>
                    <a:pt x="100" y="79"/>
                  </a:lnTo>
                  <a:lnTo>
                    <a:pt x="94" y="88"/>
                  </a:lnTo>
                  <a:lnTo>
                    <a:pt x="86" y="95"/>
                  </a:lnTo>
                  <a:lnTo>
                    <a:pt x="77" y="101"/>
                  </a:lnTo>
                  <a:lnTo>
                    <a:pt x="68" y="105"/>
                  </a:lnTo>
                  <a:lnTo>
                    <a:pt x="59" y="106"/>
                  </a:lnTo>
                  <a:lnTo>
                    <a:pt x="50" y="106"/>
                  </a:lnTo>
                  <a:lnTo>
                    <a:pt x="39" y="105"/>
                  </a:lnTo>
                  <a:lnTo>
                    <a:pt x="30" y="101"/>
                  </a:lnTo>
                  <a:lnTo>
                    <a:pt x="21" y="97"/>
                  </a:lnTo>
                  <a:lnTo>
                    <a:pt x="13" y="89"/>
                  </a:lnTo>
                  <a:lnTo>
                    <a:pt x="7" y="82"/>
                  </a:lnTo>
                  <a:lnTo>
                    <a:pt x="3" y="73"/>
                  </a:lnTo>
                  <a:lnTo>
                    <a:pt x="0" y="64"/>
                  </a:lnTo>
                  <a:lnTo>
                    <a:pt x="0" y="51"/>
                  </a:lnTo>
                  <a:lnTo>
                    <a:pt x="3" y="39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" name="Freeform 253"/>
            <p:cNvSpPr>
              <a:spLocks/>
            </p:cNvSpPr>
            <p:nvPr/>
          </p:nvSpPr>
          <p:spPr bwMode="auto">
            <a:xfrm>
              <a:off x="3214" y="3685"/>
              <a:ext cx="106" cy="106"/>
            </a:xfrm>
            <a:custGeom>
              <a:avLst/>
              <a:gdLst>
                <a:gd name="T0" fmla="*/ 3 w 106"/>
                <a:gd name="T1" fmla="*/ 39 h 106"/>
                <a:gd name="T2" fmla="*/ 6 w 106"/>
                <a:gd name="T3" fmla="*/ 28 h 106"/>
                <a:gd name="T4" fmla="*/ 12 w 106"/>
                <a:gd name="T5" fmla="*/ 18 h 106"/>
                <a:gd name="T6" fmla="*/ 19 w 106"/>
                <a:gd name="T7" fmla="*/ 10 h 106"/>
                <a:gd name="T8" fmla="*/ 28 w 106"/>
                <a:gd name="T9" fmla="*/ 6 h 106"/>
                <a:gd name="T10" fmla="*/ 37 w 106"/>
                <a:gd name="T11" fmla="*/ 1 h 106"/>
                <a:gd name="T12" fmla="*/ 46 w 106"/>
                <a:gd name="T13" fmla="*/ 0 h 106"/>
                <a:gd name="T14" fmla="*/ 57 w 106"/>
                <a:gd name="T15" fmla="*/ 0 h 106"/>
                <a:gd name="T16" fmla="*/ 66 w 106"/>
                <a:gd name="T17" fmla="*/ 1 h 106"/>
                <a:gd name="T18" fmla="*/ 75 w 106"/>
                <a:gd name="T19" fmla="*/ 6 h 106"/>
                <a:gd name="T20" fmla="*/ 84 w 106"/>
                <a:gd name="T21" fmla="*/ 10 h 106"/>
                <a:gd name="T22" fmla="*/ 92 w 106"/>
                <a:gd name="T23" fmla="*/ 16 h 106"/>
                <a:gd name="T24" fmla="*/ 98 w 106"/>
                <a:gd name="T25" fmla="*/ 24 h 106"/>
                <a:gd name="T26" fmla="*/ 103 w 106"/>
                <a:gd name="T27" fmla="*/ 33 h 106"/>
                <a:gd name="T28" fmla="*/ 106 w 106"/>
                <a:gd name="T29" fmla="*/ 43 h 106"/>
                <a:gd name="T30" fmla="*/ 106 w 106"/>
                <a:gd name="T31" fmla="*/ 54 h 106"/>
                <a:gd name="T32" fmla="*/ 104 w 106"/>
                <a:gd name="T33" fmla="*/ 66 h 106"/>
                <a:gd name="T34" fmla="*/ 99 w 106"/>
                <a:gd name="T35" fmla="*/ 78 h 106"/>
                <a:gd name="T36" fmla="*/ 93 w 106"/>
                <a:gd name="T37" fmla="*/ 87 h 106"/>
                <a:gd name="T38" fmla="*/ 86 w 106"/>
                <a:gd name="T39" fmla="*/ 95 h 106"/>
                <a:gd name="T40" fmla="*/ 77 w 106"/>
                <a:gd name="T41" fmla="*/ 101 h 106"/>
                <a:gd name="T42" fmla="*/ 68 w 106"/>
                <a:gd name="T43" fmla="*/ 104 h 106"/>
                <a:gd name="T44" fmla="*/ 59 w 106"/>
                <a:gd name="T45" fmla="*/ 106 h 106"/>
                <a:gd name="T46" fmla="*/ 50 w 106"/>
                <a:gd name="T47" fmla="*/ 106 h 106"/>
                <a:gd name="T48" fmla="*/ 39 w 106"/>
                <a:gd name="T49" fmla="*/ 104 h 106"/>
                <a:gd name="T50" fmla="*/ 30 w 106"/>
                <a:gd name="T51" fmla="*/ 101 h 106"/>
                <a:gd name="T52" fmla="*/ 21 w 106"/>
                <a:gd name="T53" fmla="*/ 96 h 106"/>
                <a:gd name="T54" fmla="*/ 13 w 106"/>
                <a:gd name="T55" fmla="*/ 89 h 106"/>
                <a:gd name="T56" fmla="*/ 7 w 106"/>
                <a:gd name="T57" fmla="*/ 81 h 106"/>
                <a:gd name="T58" fmla="*/ 3 w 106"/>
                <a:gd name="T59" fmla="*/ 72 h 106"/>
                <a:gd name="T60" fmla="*/ 0 w 106"/>
                <a:gd name="T61" fmla="*/ 63 h 106"/>
                <a:gd name="T62" fmla="*/ 0 w 106"/>
                <a:gd name="T63" fmla="*/ 51 h 106"/>
                <a:gd name="T64" fmla="*/ 3 w 106"/>
                <a:gd name="T65" fmla="*/ 39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6"/>
                <a:gd name="T100" fmla="*/ 0 h 106"/>
                <a:gd name="T101" fmla="*/ 106 w 106"/>
                <a:gd name="T102" fmla="*/ 106 h 1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6" h="106">
                  <a:moveTo>
                    <a:pt x="3" y="39"/>
                  </a:moveTo>
                  <a:lnTo>
                    <a:pt x="6" y="28"/>
                  </a:lnTo>
                  <a:lnTo>
                    <a:pt x="12" y="18"/>
                  </a:lnTo>
                  <a:lnTo>
                    <a:pt x="19" y="10"/>
                  </a:lnTo>
                  <a:lnTo>
                    <a:pt x="28" y="6"/>
                  </a:lnTo>
                  <a:lnTo>
                    <a:pt x="37" y="1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66" y="1"/>
                  </a:lnTo>
                  <a:lnTo>
                    <a:pt x="75" y="6"/>
                  </a:lnTo>
                  <a:lnTo>
                    <a:pt x="84" y="10"/>
                  </a:lnTo>
                  <a:lnTo>
                    <a:pt x="92" y="16"/>
                  </a:lnTo>
                  <a:lnTo>
                    <a:pt x="98" y="24"/>
                  </a:lnTo>
                  <a:lnTo>
                    <a:pt x="103" y="33"/>
                  </a:lnTo>
                  <a:lnTo>
                    <a:pt x="106" y="43"/>
                  </a:lnTo>
                  <a:lnTo>
                    <a:pt x="106" y="54"/>
                  </a:lnTo>
                  <a:lnTo>
                    <a:pt x="104" y="66"/>
                  </a:lnTo>
                  <a:lnTo>
                    <a:pt x="99" y="78"/>
                  </a:lnTo>
                  <a:lnTo>
                    <a:pt x="93" y="87"/>
                  </a:lnTo>
                  <a:lnTo>
                    <a:pt x="86" y="95"/>
                  </a:lnTo>
                  <a:lnTo>
                    <a:pt x="77" y="101"/>
                  </a:lnTo>
                  <a:lnTo>
                    <a:pt x="68" y="104"/>
                  </a:lnTo>
                  <a:lnTo>
                    <a:pt x="59" y="106"/>
                  </a:lnTo>
                  <a:lnTo>
                    <a:pt x="50" y="106"/>
                  </a:lnTo>
                  <a:lnTo>
                    <a:pt x="39" y="104"/>
                  </a:lnTo>
                  <a:lnTo>
                    <a:pt x="30" y="101"/>
                  </a:lnTo>
                  <a:lnTo>
                    <a:pt x="21" y="96"/>
                  </a:lnTo>
                  <a:lnTo>
                    <a:pt x="13" y="89"/>
                  </a:lnTo>
                  <a:lnTo>
                    <a:pt x="7" y="81"/>
                  </a:lnTo>
                  <a:lnTo>
                    <a:pt x="3" y="72"/>
                  </a:lnTo>
                  <a:lnTo>
                    <a:pt x="0" y="63"/>
                  </a:lnTo>
                  <a:lnTo>
                    <a:pt x="0" y="51"/>
                  </a:lnTo>
                  <a:lnTo>
                    <a:pt x="3" y="39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7" name="Freeform 254"/>
            <p:cNvSpPr>
              <a:spLocks/>
            </p:cNvSpPr>
            <p:nvPr/>
          </p:nvSpPr>
          <p:spPr bwMode="auto">
            <a:xfrm>
              <a:off x="3320" y="3669"/>
              <a:ext cx="106" cy="106"/>
            </a:xfrm>
            <a:custGeom>
              <a:avLst/>
              <a:gdLst>
                <a:gd name="T0" fmla="*/ 3 w 106"/>
                <a:gd name="T1" fmla="*/ 40 h 106"/>
                <a:gd name="T2" fmla="*/ 6 w 106"/>
                <a:gd name="T3" fmla="*/ 29 h 106"/>
                <a:gd name="T4" fmla="*/ 12 w 106"/>
                <a:gd name="T5" fmla="*/ 19 h 106"/>
                <a:gd name="T6" fmla="*/ 19 w 106"/>
                <a:gd name="T7" fmla="*/ 11 h 106"/>
                <a:gd name="T8" fmla="*/ 28 w 106"/>
                <a:gd name="T9" fmla="*/ 6 h 106"/>
                <a:gd name="T10" fmla="*/ 37 w 106"/>
                <a:gd name="T11" fmla="*/ 2 h 106"/>
                <a:gd name="T12" fmla="*/ 46 w 106"/>
                <a:gd name="T13" fmla="*/ 0 h 106"/>
                <a:gd name="T14" fmla="*/ 57 w 106"/>
                <a:gd name="T15" fmla="*/ 0 h 106"/>
                <a:gd name="T16" fmla="*/ 66 w 106"/>
                <a:gd name="T17" fmla="*/ 2 h 106"/>
                <a:gd name="T18" fmla="*/ 75 w 106"/>
                <a:gd name="T19" fmla="*/ 6 h 106"/>
                <a:gd name="T20" fmla="*/ 84 w 106"/>
                <a:gd name="T21" fmla="*/ 11 h 106"/>
                <a:gd name="T22" fmla="*/ 92 w 106"/>
                <a:gd name="T23" fmla="*/ 17 h 106"/>
                <a:gd name="T24" fmla="*/ 98 w 106"/>
                <a:gd name="T25" fmla="*/ 25 h 106"/>
                <a:gd name="T26" fmla="*/ 103 w 106"/>
                <a:gd name="T27" fmla="*/ 34 h 106"/>
                <a:gd name="T28" fmla="*/ 106 w 106"/>
                <a:gd name="T29" fmla="*/ 44 h 106"/>
                <a:gd name="T30" fmla="*/ 106 w 106"/>
                <a:gd name="T31" fmla="*/ 55 h 106"/>
                <a:gd name="T32" fmla="*/ 104 w 106"/>
                <a:gd name="T33" fmla="*/ 67 h 106"/>
                <a:gd name="T34" fmla="*/ 99 w 106"/>
                <a:gd name="T35" fmla="*/ 79 h 106"/>
                <a:gd name="T36" fmla="*/ 93 w 106"/>
                <a:gd name="T37" fmla="*/ 88 h 106"/>
                <a:gd name="T38" fmla="*/ 86 w 106"/>
                <a:gd name="T39" fmla="*/ 96 h 106"/>
                <a:gd name="T40" fmla="*/ 77 w 106"/>
                <a:gd name="T41" fmla="*/ 102 h 106"/>
                <a:gd name="T42" fmla="*/ 68 w 106"/>
                <a:gd name="T43" fmla="*/ 105 h 106"/>
                <a:gd name="T44" fmla="*/ 59 w 106"/>
                <a:gd name="T45" fmla="*/ 106 h 106"/>
                <a:gd name="T46" fmla="*/ 50 w 106"/>
                <a:gd name="T47" fmla="*/ 106 h 106"/>
                <a:gd name="T48" fmla="*/ 39 w 106"/>
                <a:gd name="T49" fmla="*/ 105 h 106"/>
                <a:gd name="T50" fmla="*/ 30 w 106"/>
                <a:gd name="T51" fmla="*/ 102 h 106"/>
                <a:gd name="T52" fmla="*/ 21 w 106"/>
                <a:gd name="T53" fmla="*/ 97 h 106"/>
                <a:gd name="T54" fmla="*/ 13 w 106"/>
                <a:gd name="T55" fmla="*/ 90 h 106"/>
                <a:gd name="T56" fmla="*/ 7 w 106"/>
                <a:gd name="T57" fmla="*/ 82 h 106"/>
                <a:gd name="T58" fmla="*/ 3 w 106"/>
                <a:gd name="T59" fmla="*/ 73 h 106"/>
                <a:gd name="T60" fmla="*/ 0 w 106"/>
                <a:gd name="T61" fmla="*/ 64 h 106"/>
                <a:gd name="T62" fmla="*/ 0 w 106"/>
                <a:gd name="T63" fmla="*/ 52 h 106"/>
                <a:gd name="T64" fmla="*/ 3 w 106"/>
                <a:gd name="T65" fmla="*/ 40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6"/>
                <a:gd name="T100" fmla="*/ 0 h 106"/>
                <a:gd name="T101" fmla="*/ 106 w 106"/>
                <a:gd name="T102" fmla="*/ 106 h 1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6" h="106">
                  <a:moveTo>
                    <a:pt x="3" y="40"/>
                  </a:moveTo>
                  <a:lnTo>
                    <a:pt x="6" y="29"/>
                  </a:lnTo>
                  <a:lnTo>
                    <a:pt x="12" y="19"/>
                  </a:lnTo>
                  <a:lnTo>
                    <a:pt x="19" y="11"/>
                  </a:lnTo>
                  <a:lnTo>
                    <a:pt x="28" y="6"/>
                  </a:lnTo>
                  <a:lnTo>
                    <a:pt x="37" y="2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66" y="2"/>
                  </a:lnTo>
                  <a:lnTo>
                    <a:pt x="75" y="6"/>
                  </a:lnTo>
                  <a:lnTo>
                    <a:pt x="84" y="11"/>
                  </a:lnTo>
                  <a:lnTo>
                    <a:pt x="92" y="17"/>
                  </a:lnTo>
                  <a:lnTo>
                    <a:pt x="98" y="25"/>
                  </a:lnTo>
                  <a:lnTo>
                    <a:pt x="103" y="34"/>
                  </a:lnTo>
                  <a:lnTo>
                    <a:pt x="106" y="44"/>
                  </a:lnTo>
                  <a:lnTo>
                    <a:pt x="106" y="55"/>
                  </a:lnTo>
                  <a:lnTo>
                    <a:pt x="104" y="67"/>
                  </a:lnTo>
                  <a:lnTo>
                    <a:pt x="99" y="79"/>
                  </a:lnTo>
                  <a:lnTo>
                    <a:pt x="93" y="88"/>
                  </a:lnTo>
                  <a:lnTo>
                    <a:pt x="86" y="96"/>
                  </a:lnTo>
                  <a:lnTo>
                    <a:pt x="77" y="102"/>
                  </a:lnTo>
                  <a:lnTo>
                    <a:pt x="68" y="105"/>
                  </a:lnTo>
                  <a:lnTo>
                    <a:pt x="59" y="106"/>
                  </a:lnTo>
                  <a:lnTo>
                    <a:pt x="50" y="106"/>
                  </a:lnTo>
                  <a:lnTo>
                    <a:pt x="39" y="105"/>
                  </a:lnTo>
                  <a:lnTo>
                    <a:pt x="30" y="102"/>
                  </a:lnTo>
                  <a:lnTo>
                    <a:pt x="21" y="97"/>
                  </a:lnTo>
                  <a:lnTo>
                    <a:pt x="13" y="90"/>
                  </a:lnTo>
                  <a:lnTo>
                    <a:pt x="7" y="82"/>
                  </a:lnTo>
                  <a:lnTo>
                    <a:pt x="3" y="73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3" y="40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" name="Freeform 255"/>
            <p:cNvSpPr>
              <a:spLocks/>
            </p:cNvSpPr>
            <p:nvPr/>
          </p:nvSpPr>
          <p:spPr bwMode="auto">
            <a:xfrm>
              <a:off x="3426" y="3685"/>
              <a:ext cx="106" cy="106"/>
            </a:xfrm>
            <a:custGeom>
              <a:avLst/>
              <a:gdLst>
                <a:gd name="T0" fmla="*/ 3 w 106"/>
                <a:gd name="T1" fmla="*/ 39 h 106"/>
                <a:gd name="T2" fmla="*/ 6 w 106"/>
                <a:gd name="T3" fmla="*/ 28 h 106"/>
                <a:gd name="T4" fmla="*/ 12 w 106"/>
                <a:gd name="T5" fmla="*/ 18 h 106"/>
                <a:gd name="T6" fmla="*/ 19 w 106"/>
                <a:gd name="T7" fmla="*/ 10 h 106"/>
                <a:gd name="T8" fmla="*/ 28 w 106"/>
                <a:gd name="T9" fmla="*/ 6 h 106"/>
                <a:gd name="T10" fmla="*/ 37 w 106"/>
                <a:gd name="T11" fmla="*/ 1 h 106"/>
                <a:gd name="T12" fmla="*/ 47 w 106"/>
                <a:gd name="T13" fmla="*/ 0 h 106"/>
                <a:gd name="T14" fmla="*/ 57 w 106"/>
                <a:gd name="T15" fmla="*/ 0 h 106"/>
                <a:gd name="T16" fmla="*/ 66 w 106"/>
                <a:gd name="T17" fmla="*/ 1 h 106"/>
                <a:gd name="T18" fmla="*/ 75 w 106"/>
                <a:gd name="T19" fmla="*/ 6 h 106"/>
                <a:gd name="T20" fmla="*/ 84 w 106"/>
                <a:gd name="T21" fmla="*/ 10 h 106"/>
                <a:gd name="T22" fmla="*/ 92 w 106"/>
                <a:gd name="T23" fmla="*/ 16 h 106"/>
                <a:gd name="T24" fmla="*/ 98 w 106"/>
                <a:gd name="T25" fmla="*/ 24 h 106"/>
                <a:gd name="T26" fmla="*/ 103 w 106"/>
                <a:gd name="T27" fmla="*/ 33 h 106"/>
                <a:gd name="T28" fmla="*/ 106 w 106"/>
                <a:gd name="T29" fmla="*/ 43 h 106"/>
                <a:gd name="T30" fmla="*/ 106 w 106"/>
                <a:gd name="T31" fmla="*/ 54 h 106"/>
                <a:gd name="T32" fmla="*/ 104 w 106"/>
                <a:gd name="T33" fmla="*/ 66 h 106"/>
                <a:gd name="T34" fmla="*/ 100 w 106"/>
                <a:gd name="T35" fmla="*/ 78 h 106"/>
                <a:gd name="T36" fmla="*/ 93 w 106"/>
                <a:gd name="T37" fmla="*/ 87 h 106"/>
                <a:gd name="T38" fmla="*/ 86 w 106"/>
                <a:gd name="T39" fmla="*/ 95 h 106"/>
                <a:gd name="T40" fmla="*/ 77 w 106"/>
                <a:gd name="T41" fmla="*/ 101 h 106"/>
                <a:gd name="T42" fmla="*/ 68 w 106"/>
                <a:gd name="T43" fmla="*/ 104 h 106"/>
                <a:gd name="T44" fmla="*/ 59 w 106"/>
                <a:gd name="T45" fmla="*/ 106 h 106"/>
                <a:gd name="T46" fmla="*/ 50 w 106"/>
                <a:gd name="T47" fmla="*/ 106 h 106"/>
                <a:gd name="T48" fmla="*/ 39 w 106"/>
                <a:gd name="T49" fmla="*/ 104 h 106"/>
                <a:gd name="T50" fmla="*/ 30 w 106"/>
                <a:gd name="T51" fmla="*/ 101 h 106"/>
                <a:gd name="T52" fmla="*/ 21 w 106"/>
                <a:gd name="T53" fmla="*/ 96 h 106"/>
                <a:gd name="T54" fmla="*/ 13 w 106"/>
                <a:gd name="T55" fmla="*/ 89 h 106"/>
                <a:gd name="T56" fmla="*/ 7 w 106"/>
                <a:gd name="T57" fmla="*/ 81 h 106"/>
                <a:gd name="T58" fmla="*/ 3 w 106"/>
                <a:gd name="T59" fmla="*/ 72 h 106"/>
                <a:gd name="T60" fmla="*/ 0 w 106"/>
                <a:gd name="T61" fmla="*/ 63 h 106"/>
                <a:gd name="T62" fmla="*/ 0 w 106"/>
                <a:gd name="T63" fmla="*/ 51 h 106"/>
                <a:gd name="T64" fmla="*/ 3 w 106"/>
                <a:gd name="T65" fmla="*/ 39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6"/>
                <a:gd name="T100" fmla="*/ 0 h 106"/>
                <a:gd name="T101" fmla="*/ 106 w 106"/>
                <a:gd name="T102" fmla="*/ 106 h 1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6" h="106">
                  <a:moveTo>
                    <a:pt x="3" y="39"/>
                  </a:moveTo>
                  <a:lnTo>
                    <a:pt x="6" y="28"/>
                  </a:lnTo>
                  <a:lnTo>
                    <a:pt x="12" y="18"/>
                  </a:lnTo>
                  <a:lnTo>
                    <a:pt x="19" y="10"/>
                  </a:lnTo>
                  <a:lnTo>
                    <a:pt x="28" y="6"/>
                  </a:lnTo>
                  <a:lnTo>
                    <a:pt x="37" y="1"/>
                  </a:lnTo>
                  <a:lnTo>
                    <a:pt x="47" y="0"/>
                  </a:lnTo>
                  <a:lnTo>
                    <a:pt x="57" y="0"/>
                  </a:lnTo>
                  <a:lnTo>
                    <a:pt x="66" y="1"/>
                  </a:lnTo>
                  <a:lnTo>
                    <a:pt x="75" y="6"/>
                  </a:lnTo>
                  <a:lnTo>
                    <a:pt x="84" y="10"/>
                  </a:lnTo>
                  <a:lnTo>
                    <a:pt x="92" y="16"/>
                  </a:lnTo>
                  <a:lnTo>
                    <a:pt x="98" y="24"/>
                  </a:lnTo>
                  <a:lnTo>
                    <a:pt x="103" y="33"/>
                  </a:lnTo>
                  <a:lnTo>
                    <a:pt x="106" y="43"/>
                  </a:lnTo>
                  <a:lnTo>
                    <a:pt x="106" y="54"/>
                  </a:lnTo>
                  <a:lnTo>
                    <a:pt x="104" y="66"/>
                  </a:lnTo>
                  <a:lnTo>
                    <a:pt x="100" y="78"/>
                  </a:lnTo>
                  <a:lnTo>
                    <a:pt x="93" y="87"/>
                  </a:lnTo>
                  <a:lnTo>
                    <a:pt x="86" y="95"/>
                  </a:lnTo>
                  <a:lnTo>
                    <a:pt x="77" y="101"/>
                  </a:lnTo>
                  <a:lnTo>
                    <a:pt x="68" y="104"/>
                  </a:lnTo>
                  <a:lnTo>
                    <a:pt x="59" y="106"/>
                  </a:lnTo>
                  <a:lnTo>
                    <a:pt x="50" y="106"/>
                  </a:lnTo>
                  <a:lnTo>
                    <a:pt x="39" y="104"/>
                  </a:lnTo>
                  <a:lnTo>
                    <a:pt x="30" y="101"/>
                  </a:lnTo>
                  <a:lnTo>
                    <a:pt x="21" y="96"/>
                  </a:lnTo>
                  <a:lnTo>
                    <a:pt x="13" y="89"/>
                  </a:lnTo>
                  <a:lnTo>
                    <a:pt x="7" y="81"/>
                  </a:lnTo>
                  <a:lnTo>
                    <a:pt x="3" y="72"/>
                  </a:lnTo>
                  <a:lnTo>
                    <a:pt x="0" y="63"/>
                  </a:lnTo>
                  <a:lnTo>
                    <a:pt x="0" y="51"/>
                  </a:lnTo>
                  <a:lnTo>
                    <a:pt x="3" y="39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9" name="Freeform 256"/>
            <p:cNvSpPr>
              <a:spLocks/>
            </p:cNvSpPr>
            <p:nvPr/>
          </p:nvSpPr>
          <p:spPr bwMode="auto">
            <a:xfrm>
              <a:off x="3532" y="3715"/>
              <a:ext cx="106" cy="106"/>
            </a:xfrm>
            <a:custGeom>
              <a:avLst/>
              <a:gdLst>
                <a:gd name="T0" fmla="*/ 3 w 106"/>
                <a:gd name="T1" fmla="*/ 39 h 106"/>
                <a:gd name="T2" fmla="*/ 6 w 106"/>
                <a:gd name="T3" fmla="*/ 29 h 106"/>
                <a:gd name="T4" fmla="*/ 12 w 106"/>
                <a:gd name="T5" fmla="*/ 18 h 106"/>
                <a:gd name="T6" fmla="*/ 19 w 106"/>
                <a:gd name="T7" fmla="*/ 10 h 106"/>
                <a:gd name="T8" fmla="*/ 28 w 106"/>
                <a:gd name="T9" fmla="*/ 6 h 106"/>
                <a:gd name="T10" fmla="*/ 37 w 106"/>
                <a:gd name="T11" fmla="*/ 1 h 106"/>
                <a:gd name="T12" fmla="*/ 47 w 106"/>
                <a:gd name="T13" fmla="*/ 0 h 106"/>
                <a:gd name="T14" fmla="*/ 57 w 106"/>
                <a:gd name="T15" fmla="*/ 0 h 106"/>
                <a:gd name="T16" fmla="*/ 66 w 106"/>
                <a:gd name="T17" fmla="*/ 1 h 106"/>
                <a:gd name="T18" fmla="*/ 75 w 106"/>
                <a:gd name="T19" fmla="*/ 6 h 106"/>
                <a:gd name="T20" fmla="*/ 84 w 106"/>
                <a:gd name="T21" fmla="*/ 10 h 106"/>
                <a:gd name="T22" fmla="*/ 92 w 106"/>
                <a:gd name="T23" fmla="*/ 17 h 106"/>
                <a:gd name="T24" fmla="*/ 98 w 106"/>
                <a:gd name="T25" fmla="*/ 24 h 106"/>
                <a:gd name="T26" fmla="*/ 103 w 106"/>
                <a:gd name="T27" fmla="*/ 33 h 106"/>
                <a:gd name="T28" fmla="*/ 106 w 106"/>
                <a:gd name="T29" fmla="*/ 44 h 106"/>
                <a:gd name="T30" fmla="*/ 106 w 106"/>
                <a:gd name="T31" fmla="*/ 54 h 106"/>
                <a:gd name="T32" fmla="*/ 104 w 106"/>
                <a:gd name="T33" fmla="*/ 66 h 106"/>
                <a:gd name="T34" fmla="*/ 100 w 106"/>
                <a:gd name="T35" fmla="*/ 79 h 106"/>
                <a:gd name="T36" fmla="*/ 93 w 106"/>
                <a:gd name="T37" fmla="*/ 88 h 106"/>
                <a:gd name="T38" fmla="*/ 86 w 106"/>
                <a:gd name="T39" fmla="*/ 95 h 106"/>
                <a:gd name="T40" fmla="*/ 77 w 106"/>
                <a:gd name="T41" fmla="*/ 101 h 106"/>
                <a:gd name="T42" fmla="*/ 68 w 106"/>
                <a:gd name="T43" fmla="*/ 104 h 106"/>
                <a:gd name="T44" fmla="*/ 59 w 106"/>
                <a:gd name="T45" fmla="*/ 106 h 106"/>
                <a:gd name="T46" fmla="*/ 50 w 106"/>
                <a:gd name="T47" fmla="*/ 106 h 106"/>
                <a:gd name="T48" fmla="*/ 39 w 106"/>
                <a:gd name="T49" fmla="*/ 104 h 106"/>
                <a:gd name="T50" fmla="*/ 30 w 106"/>
                <a:gd name="T51" fmla="*/ 101 h 106"/>
                <a:gd name="T52" fmla="*/ 21 w 106"/>
                <a:gd name="T53" fmla="*/ 97 h 106"/>
                <a:gd name="T54" fmla="*/ 13 w 106"/>
                <a:gd name="T55" fmla="*/ 89 h 106"/>
                <a:gd name="T56" fmla="*/ 7 w 106"/>
                <a:gd name="T57" fmla="*/ 82 h 106"/>
                <a:gd name="T58" fmla="*/ 3 w 106"/>
                <a:gd name="T59" fmla="*/ 73 h 106"/>
                <a:gd name="T60" fmla="*/ 0 w 106"/>
                <a:gd name="T61" fmla="*/ 63 h 106"/>
                <a:gd name="T62" fmla="*/ 0 w 106"/>
                <a:gd name="T63" fmla="*/ 51 h 106"/>
                <a:gd name="T64" fmla="*/ 3 w 106"/>
                <a:gd name="T65" fmla="*/ 39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6"/>
                <a:gd name="T100" fmla="*/ 0 h 106"/>
                <a:gd name="T101" fmla="*/ 106 w 106"/>
                <a:gd name="T102" fmla="*/ 106 h 1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6" h="106">
                  <a:moveTo>
                    <a:pt x="3" y="39"/>
                  </a:moveTo>
                  <a:lnTo>
                    <a:pt x="6" y="29"/>
                  </a:lnTo>
                  <a:lnTo>
                    <a:pt x="12" y="18"/>
                  </a:lnTo>
                  <a:lnTo>
                    <a:pt x="19" y="10"/>
                  </a:lnTo>
                  <a:lnTo>
                    <a:pt x="28" y="6"/>
                  </a:lnTo>
                  <a:lnTo>
                    <a:pt x="37" y="1"/>
                  </a:lnTo>
                  <a:lnTo>
                    <a:pt x="47" y="0"/>
                  </a:lnTo>
                  <a:lnTo>
                    <a:pt x="57" y="0"/>
                  </a:lnTo>
                  <a:lnTo>
                    <a:pt x="66" y="1"/>
                  </a:lnTo>
                  <a:lnTo>
                    <a:pt x="75" y="6"/>
                  </a:lnTo>
                  <a:lnTo>
                    <a:pt x="84" y="10"/>
                  </a:lnTo>
                  <a:lnTo>
                    <a:pt x="92" y="17"/>
                  </a:lnTo>
                  <a:lnTo>
                    <a:pt x="98" y="24"/>
                  </a:lnTo>
                  <a:lnTo>
                    <a:pt x="103" y="33"/>
                  </a:lnTo>
                  <a:lnTo>
                    <a:pt x="106" y="44"/>
                  </a:lnTo>
                  <a:lnTo>
                    <a:pt x="106" y="54"/>
                  </a:lnTo>
                  <a:lnTo>
                    <a:pt x="104" y="66"/>
                  </a:lnTo>
                  <a:lnTo>
                    <a:pt x="100" y="79"/>
                  </a:lnTo>
                  <a:lnTo>
                    <a:pt x="93" y="88"/>
                  </a:lnTo>
                  <a:lnTo>
                    <a:pt x="86" y="95"/>
                  </a:lnTo>
                  <a:lnTo>
                    <a:pt x="77" y="101"/>
                  </a:lnTo>
                  <a:lnTo>
                    <a:pt x="68" y="104"/>
                  </a:lnTo>
                  <a:lnTo>
                    <a:pt x="59" y="106"/>
                  </a:lnTo>
                  <a:lnTo>
                    <a:pt x="50" y="106"/>
                  </a:lnTo>
                  <a:lnTo>
                    <a:pt x="39" y="104"/>
                  </a:lnTo>
                  <a:lnTo>
                    <a:pt x="30" y="101"/>
                  </a:lnTo>
                  <a:lnTo>
                    <a:pt x="21" y="97"/>
                  </a:lnTo>
                  <a:lnTo>
                    <a:pt x="13" y="89"/>
                  </a:lnTo>
                  <a:lnTo>
                    <a:pt x="7" y="82"/>
                  </a:lnTo>
                  <a:lnTo>
                    <a:pt x="3" y="73"/>
                  </a:lnTo>
                  <a:lnTo>
                    <a:pt x="0" y="63"/>
                  </a:lnTo>
                  <a:lnTo>
                    <a:pt x="0" y="51"/>
                  </a:lnTo>
                  <a:lnTo>
                    <a:pt x="3" y="39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0" name="Freeform 257"/>
            <p:cNvSpPr>
              <a:spLocks/>
            </p:cNvSpPr>
            <p:nvPr/>
          </p:nvSpPr>
          <p:spPr bwMode="auto">
            <a:xfrm>
              <a:off x="3622" y="3775"/>
              <a:ext cx="106" cy="106"/>
            </a:xfrm>
            <a:custGeom>
              <a:avLst/>
              <a:gdLst>
                <a:gd name="T0" fmla="*/ 3 w 106"/>
                <a:gd name="T1" fmla="*/ 40 h 106"/>
                <a:gd name="T2" fmla="*/ 6 w 106"/>
                <a:gd name="T3" fmla="*/ 29 h 106"/>
                <a:gd name="T4" fmla="*/ 13 w 106"/>
                <a:gd name="T5" fmla="*/ 19 h 106"/>
                <a:gd name="T6" fmla="*/ 20 w 106"/>
                <a:gd name="T7" fmla="*/ 11 h 106"/>
                <a:gd name="T8" fmla="*/ 29 w 106"/>
                <a:gd name="T9" fmla="*/ 6 h 106"/>
                <a:gd name="T10" fmla="*/ 38 w 106"/>
                <a:gd name="T11" fmla="*/ 2 h 106"/>
                <a:gd name="T12" fmla="*/ 47 w 106"/>
                <a:gd name="T13" fmla="*/ 0 h 106"/>
                <a:gd name="T14" fmla="*/ 58 w 106"/>
                <a:gd name="T15" fmla="*/ 0 h 106"/>
                <a:gd name="T16" fmla="*/ 67 w 106"/>
                <a:gd name="T17" fmla="*/ 2 h 106"/>
                <a:gd name="T18" fmla="*/ 76 w 106"/>
                <a:gd name="T19" fmla="*/ 6 h 106"/>
                <a:gd name="T20" fmla="*/ 85 w 106"/>
                <a:gd name="T21" fmla="*/ 11 h 106"/>
                <a:gd name="T22" fmla="*/ 93 w 106"/>
                <a:gd name="T23" fmla="*/ 17 h 106"/>
                <a:gd name="T24" fmla="*/ 99 w 106"/>
                <a:gd name="T25" fmla="*/ 25 h 106"/>
                <a:gd name="T26" fmla="*/ 103 w 106"/>
                <a:gd name="T27" fmla="*/ 34 h 106"/>
                <a:gd name="T28" fmla="*/ 106 w 106"/>
                <a:gd name="T29" fmla="*/ 44 h 106"/>
                <a:gd name="T30" fmla="*/ 106 w 106"/>
                <a:gd name="T31" fmla="*/ 55 h 106"/>
                <a:gd name="T32" fmla="*/ 105 w 106"/>
                <a:gd name="T33" fmla="*/ 67 h 106"/>
                <a:gd name="T34" fmla="*/ 100 w 106"/>
                <a:gd name="T35" fmla="*/ 79 h 106"/>
                <a:gd name="T36" fmla="*/ 94 w 106"/>
                <a:gd name="T37" fmla="*/ 88 h 106"/>
                <a:gd name="T38" fmla="*/ 87 w 106"/>
                <a:gd name="T39" fmla="*/ 96 h 106"/>
                <a:gd name="T40" fmla="*/ 78 w 106"/>
                <a:gd name="T41" fmla="*/ 102 h 106"/>
                <a:gd name="T42" fmla="*/ 69 w 106"/>
                <a:gd name="T43" fmla="*/ 105 h 106"/>
                <a:gd name="T44" fmla="*/ 59 w 106"/>
                <a:gd name="T45" fmla="*/ 106 h 106"/>
                <a:gd name="T46" fmla="*/ 50 w 106"/>
                <a:gd name="T47" fmla="*/ 106 h 106"/>
                <a:gd name="T48" fmla="*/ 40 w 106"/>
                <a:gd name="T49" fmla="*/ 105 h 106"/>
                <a:gd name="T50" fmla="*/ 31 w 106"/>
                <a:gd name="T51" fmla="*/ 102 h 106"/>
                <a:gd name="T52" fmla="*/ 22 w 106"/>
                <a:gd name="T53" fmla="*/ 97 h 106"/>
                <a:gd name="T54" fmla="*/ 14 w 106"/>
                <a:gd name="T55" fmla="*/ 90 h 106"/>
                <a:gd name="T56" fmla="*/ 8 w 106"/>
                <a:gd name="T57" fmla="*/ 82 h 106"/>
                <a:gd name="T58" fmla="*/ 3 w 106"/>
                <a:gd name="T59" fmla="*/ 73 h 106"/>
                <a:gd name="T60" fmla="*/ 0 w 106"/>
                <a:gd name="T61" fmla="*/ 64 h 106"/>
                <a:gd name="T62" fmla="*/ 0 w 106"/>
                <a:gd name="T63" fmla="*/ 52 h 106"/>
                <a:gd name="T64" fmla="*/ 3 w 106"/>
                <a:gd name="T65" fmla="*/ 40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6"/>
                <a:gd name="T100" fmla="*/ 0 h 106"/>
                <a:gd name="T101" fmla="*/ 106 w 106"/>
                <a:gd name="T102" fmla="*/ 106 h 1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6" h="106">
                  <a:moveTo>
                    <a:pt x="3" y="40"/>
                  </a:moveTo>
                  <a:lnTo>
                    <a:pt x="6" y="29"/>
                  </a:lnTo>
                  <a:lnTo>
                    <a:pt x="13" y="19"/>
                  </a:lnTo>
                  <a:lnTo>
                    <a:pt x="20" y="11"/>
                  </a:lnTo>
                  <a:lnTo>
                    <a:pt x="29" y="6"/>
                  </a:lnTo>
                  <a:lnTo>
                    <a:pt x="38" y="2"/>
                  </a:lnTo>
                  <a:lnTo>
                    <a:pt x="47" y="0"/>
                  </a:lnTo>
                  <a:lnTo>
                    <a:pt x="58" y="0"/>
                  </a:lnTo>
                  <a:lnTo>
                    <a:pt x="67" y="2"/>
                  </a:lnTo>
                  <a:lnTo>
                    <a:pt x="76" y="6"/>
                  </a:lnTo>
                  <a:lnTo>
                    <a:pt x="85" y="11"/>
                  </a:lnTo>
                  <a:lnTo>
                    <a:pt x="93" y="17"/>
                  </a:lnTo>
                  <a:lnTo>
                    <a:pt x="99" y="25"/>
                  </a:lnTo>
                  <a:lnTo>
                    <a:pt x="103" y="34"/>
                  </a:lnTo>
                  <a:lnTo>
                    <a:pt x="106" y="44"/>
                  </a:lnTo>
                  <a:lnTo>
                    <a:pt x="106" y="55"/>
                  </a:lnTo>
                  <a:lnTo>
                    <a:pt x="105" y="67"/>
                  </a:lnTo>
                  <a:lnTo>
                    <a:pt x="100" y="79"/>
                  </a:lnTo>
                  <a:lnTo>
                    <a:pt x="94" y="88"/>
                  </a:lnTo>
                  <a:lnTo>
                    <a:pt x="87" y="96"/>
                  </a:lnTo>
                  <a:lnTo>
                    <a:pt x="78" y="102"/>
                  </a:lnTo>
                  <a:lnTo>
                    <a:pt x="69" y="105"/>
                  </a:lnTo>
                  <a:lnTo>
                    <a:pt x="59" y="106"/>
                  </a:lnTo>
                  <a:lnTo>
                    <a:pt x="50" y="106"/>
                  </a:lnTo>
                  <a:lnTo>
                    <a:pt x="40" y="105"/>
                  </a:lnTo>
                  <a:lnTo>
                    <a:pt x="31" y="102"/>
                  </a:lnTo>
                  <a:lnTo>
                    <a:pt x="22" y="97"/>
                  </a:lnTo>
                  <a:lnTo>
                    <a:pt x="14" y="90"/>
                  </a:lnTo>
                  <a:lnTo>
                    <a:pt x="8" y="82"/>
                  </a:lnTo>
                  <a:lnTo>
                    <a:pt x="3" y="73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3" y="40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" name="Freeform 258"/>
            <p:cNvSpPr>
              <a:spLocks/>
            </p:cNvSpPr>
            <p:nvPr/>
          </p:nvSpPr>
          <p:spPr bwMode="auto">
            <a:xfrm>
              <a:off x="3713" y="3806"/>
              <a:ext cx="106" cy="106"/>
            </a:xfrm>
            <a:custGeom>
              <a:avLst/>
              <a:gdLst>
                <a:gd name="T0" fmla="*/ 3 w 106"/>
                <a:gd name="T1" fmla="*/ 39 h 106"/>
                <a:gd name="T2" fmla="*/ 6 w 106"/>
                <a:gd name="T3" fmla="*/ 29 h 106"/>
                <a:gd name="T4" fmla="*/ 12 w 106"/>
                <a:gd name="T5" fmla="*/ 18 h 106"/>
                <a:gd name="T6" fmla="*/ 20 w 106"/>
                <a:gd name="T7" fmla="*/ 10 h 106"/>
                <a:gd name="T8" fmla="*/ 29 w 106"/>
                <a:gd name="T9" fmla="*/ 6 h 106"/>
                <a:gd name="T10" fmla="*/ 38 w 106"/>
                <a:gd name="T11" fmla="*/ 1 h 106"/>
                <a:gd name="T12" fmla="*/ 47 w 106"/>
                <a:gd name="T13" fmla="*/ 0 h 106"/>
                <a:gd name="T14" fmla="*/ 58 w 106"/>
                <a:gd name="T15" fmla="*/ 0 h 106"/>
                <a:gd name="T16" fmla="*/ 67 w 106"/>
                <a:gd name="T17" fmla="*/ 1 h 106"/>
                <a:gd name="T18" fmla="*/ 76 w 106"/>
                <a:gd name="T19" fmla="*/ 6 h 106"/>
                <a:gd name="T20" fmla="*/ 85 w 106"/>
                <a:gd name="T21" fmla="*/ 10 h 106"/>
                <a:gd name="T22" fmla="*/ 93 w 106"/>
                <a:gd name="T23" fmla="*/ 16 h 106"/>
                <a:gd name="T24" fmla="*/ 99 w 106"/>
                <a:gd name="T25" fmla="*/ 24 h 106"/>
                <a:gd name="T26" fmla="*/ 103 w 106"/>
                <a:gd name="T27" fmla="*/ 33 h 106"/>
                <a:gd name="T28" fmla="*/ 106 w 106"/>
                <a:gd name="T29" fmla="*/ 44 h 106"/>
                <a:gd name="T30" fmla="*/ 106 w 106"/>
                <a:gd name="T31" fmla="*/ 54 h 106"/>
                <a:gd name="T32" fmla="*/ 105 w 106"/>
                <a:gd name="T33" fmla="*/ 66 h 106"/>
                <a:gd name="T34" fmla="*/ 100 w 106"/>
                <a:gd name="T35" fmla="*/ 78 h 106"/>
                <a:gd name="T36" fmla="*/ 94 w 106"/>
                <a:gd name="T37" fmla="*/ 88 h 106"/>
                <a:gd name="T38" fmla="*/ 87 w 106"/>
                <a:gd name="T39" fmla="*/ 95 h 106"/>
                <a:gd name="T40" fmla="*/ 78 w 106"/>
                <a:gd name="T41" fmla="*/ 101 h 106"/>
                <a:gd name="T42" fmla="*/ 68 w 106"/>
                <a:gd name="T43" fmla="*/ 104 h 106"/>
                <a:gd name="T44" fmla="*/ 59 w 106"/>
                <a:gd name="T45" fmla="*/ 106 h 106"/>
                <a:gd name="T46" fmla="*/ 50 w 106"/>
                <a:gd name="T47" fmla="*/ 106 h 106"/>
                <a:gd name="T48" fmla="*/ 40 w 106"/>
                <a:gd name="T49" fmla="*/ 104 h 106"/>
                <a:gd name="T50" fmla="*/ 31 w 106"/>
                <a:gd name="T51" fmla="*/ 101 h 106"/>
                <a:gd name="T52" fmla="*/ 22 w 106"/>
                <a:gd name="T53" fmla="*/ 97 h 106"/>
                <a:gd name="T54" fmla="*/ 14 w 106"/>
                <a:gd name="T55" fmla="*/ 89 h 106"/>
                <a:gd name="T56" fmla="*/ 8 w 106"/>
                <a:gd name="T57" fmla="*/ 82 h 106"/>
                <a:gd name="T58" fmla="*/ 3 w 106"/>
                <a:gd name="T59" fmla="*/ 72 h 106"/>
                <a:gd name="T60" fmla="*/ 0 w 106"/>
                <a:gd name="T61" fmla="*/ 63 h 106"/>
                <a:gd name="T62" fmla="*/ 0 w 106"/>
                <a:gd name="T63" fmla="*/ 51 h 106"/>
                <a:gd name="T64" fmla="*/ 3 w 106"/>
                <a:gd name="T65" fmla="*/ 39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6"/>
                <a:gd name="T100" fmla="*/ 0 h 106"/>
                <a:gd name="T101" fmla="*/ 106 w 106"/>
                <a:gd name="T102" fmla="*/ 106 h 1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6" h="106">
                  <a:moveTo>
                    <a:pt x="3" y="39"/>
                  </a:moveTo>
                  <a:lnTo>
                    <a:pt x="6" y="29"/>
                  </a:lnTo>
                  <a:lnTo>
                    <a:pt x="12" y="18"/>
                  </a:lnTo>
                  <a:lnTo>
                    <a:pt x="20" y="10"/>
                  </a:lnTo>
                  <a:lnTo>
                    <a:pt x="29" y="6"/>
                  </a:lnTo>
                  <a:lnTo>
                    <a:pt x="38" y="1"/>
                  </a:lnTo>
                  <a:lnTo>
                    <a:pt x="47" y="0"/>
                  </a:lnTo>
                  <a:lnTo>
                    <a:pt x="58" y="0"/>
                  </a:lnTo>
                  <a:lnTo>
                    <a:pt x="67" y="1"/>
                  </a:lnTo>
                  <a:lnTo>
                    <a:pt x="76" y="6"/>
                  </a:lnTo>
                  <a:lnTo>
                    <a:pt x="85" y="10"/>
                  </a:lnTo>
                  <a:lnTo>
                    <a:pt x="93" y="16"/>
                  </a:lnTo>
                  <a:lnTo>
                    <a:pt x="99" y="24"/>
                  </a:lnTo>
                  <a:lnTo>
                    <a:pt x="103" y="33"/>
                  </a:lnTo>
                  <a:lnTo>
                    <a:pt x="106" y="44"/>
                  </a:lnTo>
                  <a:lnTo>
                    <a:pt x="106" y="54"/>
                  </a:lnTo>
                  <a:lnTo>
                    <a:pt x="105" y="66"/>
                  </a:lnTo>
                  <a:lnTo>
                    <a:pt x="100" y="78"/>
                  </a:lnTo>
                  <a:lnTo>
                    <a:pt x="94" y="88"/>
                  </a:lnTo>
                  <a:lnTo>
                    <a:pt x="87" y="95"/>
                  </a:lnTo>
                  <a:lnTo>
                    <a:pt x="78" y="101"/>
                  </a:lnTo>
                  <a:lnTo>
                    <a:pt x="68" y="104"/>
                  </a:lnTo>
                  <a:lnTo>
                    <a:pt x="59" y="106"/>
                  </a:lnTo>
                  <a:lnTo>
                    <a:pt x="50" y="106"/>
                  </a:lnTo>
                  <a:lnTo>
                    <a:pt x="40" y="104"/>
                  </a:lnTo>
                  <a:lnTo>
                    <a:pt x="31" y="101"/>
                  </a:lnTo>
                  <a:lnTo>
                    <a:pt x="22" y="97"/>
                  </a:lnTo>
                  <a:lnTo>
                    <a:pt x="14" y="89"/>
                  </a:lnTo>
                  <a:lnTo>
                    <a:pt x="8" y="82"/>
                  </a:lnTo>
                  <a:lnTo>
                    <a:pt x="3" y="72"/>
                  </a:lnTo>
                  <a:lnTo>
                    <a:pt x="0" y="63"/>
                  </a:lnTo>
                  <a:lnTo>
                    <a:pt x="0" y="51"/>
                  </a:lnTo>
                  <a:lnTo>
                    <a:pt x="3" y="39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2" name="Freeform 259"/>
            <p:cNvSpPr>
              <a:spLocks/>
            </p:cNvSpPr>
            <p:nvPr/>
          </p:nvSpPr>
          <p:spPr bwMode="auto">
            <a:xfrm>
              <a:off x="3834" y="3821"/>
              <a:ext cx="106" cy="106"/>
            </a:xfrm>
            <a:custGeom>
              <a:avLst/>
              <a:gdLst>
                <a:gd name="T0" fmla="*/ 3 w 106"/>
                <a:gd name="T1" fmla="*/ 39 h 106"/>
                <a:gd name="T2" fmla="*/ 7 w 106"/>
                <a:gd name="T3" fmla="*/ 29 h 106"/>
                <a:gd name="T4" fmla="*/ 13 w 106"/>
                <a:gd name="T5" fmla="*/ 18 h 106"/>
                <a:gd name="T6" fmla="*/ 20 w 106"/>
                <a:gd name="T7" fmla="*/ 10 h 106"/>
                <a:gd name="T8" fmla="*/ 29 w 106"/>
                <a:gd name="T9" fmla="*/ 6 h 106"/>
                <a:gd name="T10" fmla="*/ 38 w 106"/>
                <a:gd name="T11" fmla="*/ 1 h 106"/>
                <a:gd name="T12" fmla="*/ 47 w 106"/>
                <a:gd name="T13" fmla="*/ 0 h 106"/>
                <a:gd name="T14" fmla="*/ 58 w 106"/>
                <a:gd name="T15" fmla="*/ 0 h 106"/>
                <a:gd name="T16" fmla="*/ 67 w 106"/>
                <a:gd name="T17" fmla="*/ 1 h 106"/>
                <a:gd name="T18" fmla="*/ 76 w 106"/>
                <a:gd name="T19" fmla="*/ 6 h 106"/>
                <a:gd name="T20" fmla="*/ 85 w 106"/>
                <a:gd name="T21" fmla="*/ 10 h 106"/>
                <a:gd name="T22" fmla="*/ 93 w 106"/>
                <a:gd name="T23" fmla="*/ 17 h 106"/>
                <a:gd name="T24" fmla="*/ 99 w 106"/>
                <a:gd name="T25" fmla="*/ 24 h 106"/>
                <a:gd name="T26" fmla="*/ 103 w 106"/>
                <a:gd name="T27" fmla="*/ 33 h 106"/>
                <a:gd name="T28" fmla="*/ 106 w 106"/>
                <a:gd name="T29" fmla="*/ 44 h 106"/>
                <a:gd name="T30" fmla="*/ 106 w 106"/>
                <a:gd name="T31" fmla="*/ 54 h 106"/>
                <a:gd name="T32" fmla="*/ 105 w 106"/>
                <a:gd name="T33" fmla="*/ 67 h 106"/>
                <a:gd name="T34" fmla="*/ 100 w 106"/>
                <a:gd name="T35" fmla="*/ 79 h 106"/>
                <a:gd name="T36" fmla="*/ 94 w 106"/>
                <a:gd name="T37" fmla="*/ 88 h 106"/>
                <a:gd name="T38" fmla="*/ 87 w 106"/>
                <a:gd name="T39" fmla="*/ 95 h 106"/>
                <a:gd name="T40" fmla="*/ 78 w 106"/>
                <a:gd name="T41" fmla="*/ 101 h 106"/>
                <a:gd name="T42" fmla="*/ 69 w 106"/>
                <a:gd name="T43" fmla="*/ 104 h 106"/>
                <a:gd name="T44" fmla="*/ 60 w 106"/>
                <a:gd name="T45" fmla="*/ 106 h 106"/>
                <a:gd name="T46" fmla="*/ 50 w 106"/>
                <a:gd name="T47" fmla="*/ 106 h 106"/>
                <a:gd name="T48" fmla="*/ 40 w 106"/>
                <a:gd name="T49" fmla="*/ 104 h 106"/>
                <a:gd name="T50" fmla="*/ 31 w 106"/>
                <a:gd name="T51" fmla="*/ 101 h 106"/>
                <a:gd name="T52" fmla="*/ 22 w 106"/>
                <a:gd name="T53" fmla="*/ 97 h 106"/>
                <a:gd name="T54" fmla="*/ 14 w 106"/>
                <a:gd name="T55" fmla="*/ 89 h 106"/>
                <a:gd name="T56" fmla="*/ 8 w 106"/>
                <a:gd name="T57" fmla="*/ 82 h 106"/>
                <a:gd name="T58" fmla="*/ 3 w 106"/>
                <a:gd name="T59" fmla="*/ 73 h 106"/>
                <a:gd name="T60" fmla="*/ 0 w 106"/>
                <a:gd name="T61" fmla="*/ 63 h 106"/>
                <a:gd name="T62" fmla="*/ 0 w 106"/>
                <a:gd name="T63" fmla="*/ 51 h 106"/>
                <a:gd name="T64" fmla="*/ 3 w 106"/>
                <a:gd name="T65" fmla="*/ 39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6"/>
                <a:gd name="T100" fmla="*/ 0 h 106"/>
                <a:gd name="T101" fmla="*/ 106 w 106"/>
                <a:gd name="T102" fmla="*/ 106 h 1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6" h="106">
                  <a:moveTo>
                    <a:pt x="3" y="39"/>
                  </a:moveTo>
                  <a:lnTo>
                    <a:pt x="7" y="29"/>
                  </a:lnTo>
                  <a:lnTo>
                    <a:pt x="13" y="18"/>
                  </a:lnTo>
                  <a:lnTo>
                    <a:pt x="20" y="10"/>
                  </a:lnTo>
                  <a:lnTo>
                    <a:pt x="29" y="6"/>
                  </a:lnTo>
                  <a:lnTo>
                    <a:pt x="38" y="1"/>
                  </a:lnTo>
                  <a:lnTo>
                    <a:pt x="47" y="0"/>
                  </a:lnTo>
                  <a:lnTo>
                    <a:pt x="58" y="0"/>
                  </a:lnTo>
                  <a:lnTo>
                    <a:pt x="67" y="1"/>
                  </a:lnTo>
                  <a:lnTo>
                    <a:pt x="76" y="6"/>
                  </a:lnTo>
                  <a:lnTo>
                    <a:pt x="85" y="10"/>
                  </a:lnTo>
                  <a:lnTo>
                    <a:pt x="93" y="17"/>
                  </a:lnTo>
                  <a:lnTo>
                    <a:pt x="99" y="24"/>
                  </a:lnTo>
                  <a:lnTo>
                    <a:pt x="103" y="33"/>
                  </a:lnTo>
                  <a:lnTo>
                    <a:pt x="106" y="44"/>
                  </a:lnTo>
                  <a:lnTo>
                    <a:pt x="106" y="54"/>
                  </a:lnTo>
                  <a:lnTo>
                    <a:pt x="105" y="67"/>
                  </a:lnTo>
                  <a:lnTo>
                    <a:pt x="100" y="79"/>
                  </a:lnTo>
                  <a:lnTo>
                    <a:pt x="94" y="88"/>
                  </a:lnTo>
                  <a:lnTo>
                    <a:pt x="87" y="95"/>
                  </a:lnTo>
                  <a:lnTo>
                    <a:pt x="78" y="101"/>
                  </a:lnTo>
                  <a:lnTo>
                    <a:pt x="69" y="104"/>
                  </a:lnTo>
                  <a:lnTo>
                    <a:pt x="60" y="106"/>
                  </a:lnTo>
                  <a:lnTo>
                    <a:pt x="50" y="106"/>
                  </a:lnTo>
                  <a:lnTo>
                    <a:pt x="40" y="104"/>
                  </a:lnTo>
                  <a:lnTo>
                    <a:pt x="31" y="101"/>
                  </a:lnTo>
                  <a:lnTo>
                    <a:pt x="22" y="97"/>
                  </a:lnTo>
                  <a:lnTo>
                    <a:pt x="14" y="89"/>
                  </a:lnTo>
                  <a:lnTo>
                    <a:pt x="8" y="82"/>
                  </a:lnTo>
                  <a:lnTo>
                    <a:pt x="3" y="73"/>
                  </a:lnTo>
                  <a:lnTo>
                    <a:pt x="0" y="63"/>
                  </a:lnTo>
                  <a:lnTo>
                    <a:pt x="0" y="51"/>
                  </a:lnTo>
                  <a:lnTo>
                    <a:pt x="3" y="39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3" name="Freeform 260"/>
            <p:cNvSpPr>
              <a:spLocks/>
            </p:cNvSpPr>
            <p:nvPr/>
          </p:nvSpPr>
          <p:spPr bwMode="auto">
            <a:xfrm>
              <a:off x="3959" y="3816"/>
              <a:ext cx="116" cy="117"/>
            </a:xfrm>
            <a:custGeom>
              <a:avLst/>
              <a:gdLst>
                <a:gd name="T0" fmla="*/ 3 w 116"/>
                <a:gd name="T1" fmla="*/ 44 h 117"/>
                <a:gd name="T2" fmla="*/ 7 w 116"/>
                <a:gd name="T3" fmla="*/ 32 h 117"/>
                <a:gd name="T4" fmla="*/ 13 w 116"/>
                <a:gd name="T5" fmla="*/ 22 h 117"/>
                <a:gd name="T6" fmla="*/ 21 w 116"/>
                <a:gd name="T7" fmla="*/ 12 h 117"/>
                <a:gd name="T8" fmla="*/ 30 w 116"/>
                <a:gd name="T9" fmla="*/ 6 h 117"/>
                <a:gd name="T10" fmla="*/ 41 w 116"/>
                <a:gd name="T11" fmla="*/ 2 h 117"/>
                <a:gd name="T12" fmla="*/ 51 w 116"/>
                <a:gd name="T13" fmla="*/ 0 h 117"/>
                <a:gd name="T14" fmla="*/ 62 w 116"/>
                <a:gd name="T15" fmla="*/ 0 h 117"/>
                <a:gd name="T16" fmla="*/ 72 w 116"/>
                <a:gd name="T17" fmla="*/ 2 h 117"/>
                <a:gd name="T18" fmla="*/ 83 w 116"/>
                <a:gd name="T19" fmla="*/ 5 h 117"/>
                <a:gd name="T20" fmla="*/ 92 w 116"/>
                <a:gd name="T21" fmla="*/ 9 h 117"/>
                <a:gd name="T22" fmla="*/ 101 w 116"/>
                <a:gd name="T23" fmla="*/ 17 h 117"/>
                <a:gd name="T24" fmla="*/ 107 w 116"/>
                <a:gd name="T25" fmla="*/ 25 h 117"/>
                <a:gd name="T26" fmla="*/ 113 w 116"/>
                <a:gd name="T27" fmla="*/ 35 h 117"/>
                <a:gd name="T28" fmla="*/ 116 w 116"/>
                <a:gd name="T29" fmla="*/ 46 h 117"/>
                <a:gd name="T30" fmla="*/ 116 w 116"/>
                <a:gd name="T31" fmla="*/ 58 h 117"/>
                <a:gd name="T32" fmla="*/ 115 w 116"/>
                <a:gd name="T33" fmla="*/ 72 h 117"/>
                <a:gd name="T34" fmla="*/ 110 w 116"/>
                <a:gd name="T35" fmla="*/ 85 h 117"/>
                <a:gd name="T36" fmla="*/ 104 w 116"/>
                <a:gd name="T37" fmla="*/ 96 h 117"/>
                <a:gd name="T38" fmla="*/ 97 w 116"/>
                <a:gd name="T39" fmla="*/ 103 h 117"/>
                <a:gd name="T40" fmla="*/ 87 w 116"/>
                <a:gd name="T41" fmla="*/ 111 h 117"/>
                <a:gd name="T42" fmla="*/ 77 w 116"/>
                <a:gd name="T43" fmla="*/ 114 h 117"/>
                <a:gd name="T44" fmla="*/ 66 w 116"/>
                <a:gd name="T45" fmla="*/ 117 h 117"/>
                <a:gd name="T46" fmla="*/ 56 w 116"/>
                <a:gd name="T47" fmla="*/ 117 h 117"/>
                <a:gd name="T48" fmla="*/ 45 w 116"/>
                <a:gd name="T49" fmla="*/ 115 h 117"/>
                <a:gd name="T50" fmla="*/ 34 w 116"/>
                <a:gd name="T51" fmla="*/ 112 h 117"/>
                <a:gd name="T52" fmla="*/ 25 w 116"/>
                <a:gd name="T53" fmla="*/ 106 h 117"/>
                <a:gd name="T54" fmla="*/ 16 w 116"/>
                <a:gd name="T55" fmla="*/ 100 h 117"/>
                <a:gd name="T56" fmla="*/ 10 w 116"/>
                <a:gd name="T57" fmla="*/ 91 h 117"/>
                <a:gd name="T58" fmla="*/ 4 w 116"/>
                <a:gd name="T59" fmla="*/ 82 h 117"/>
                <a:gd name="T60" fmla="*/ 1 w 116"/>
                <a:gd name="T61" fmla="*/ 70 h 117"/>
                <a:gd name="T62" fmla="*/ 0 w 116"/>
                <a:gd name="T63" fmla="*/ 58 h 117"/>
                <a:gd name="T64" fmla="*/ 3 w 116"/>
                <a:gd name="T65" fmla="*/ 44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6"/>
                <a:gd name="T100" fmla="*/ 0 h 117"/>
                <a:gd name="T101" fmla="*/ 116 w 116"/>
                <a:gd name="T102" fmla="*/ 117 h 11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6" h="117">
                  <a:moveTo>
                    <a:pt x="3" y="44"/>
                  </a:moveTo>
                  <a:lnTo>
                    <a:pt x="7" y="32"/>
                  </a:lnTo>
                  <a:lnTo>
                    <a:pt x="13" y="22"/>
                  </a:lnTo>
                  <a:lnTo>
                    <a:pt x="21" y="12"/>
                  </a:lnTo>
                  <a:lnTo>
                    <a:pt x="30" y="6"/>
                  </a:lnTo>
                  <a:lnTo>
                    <a:pt x="41" y="2"/>
                  </a:lnTo>
                  <a:lnTo>
                    <a:pt x="51" y="0"/>
                  </a:lnTo>
                  <a:lnTo>
                    <a:pt x="62" y="0"/>
                  </a:lnTo>
                  <a:lnTo>
                    <a:pt x="72" y="2"/>
                  </a:lnTo>
                  <a:lnTo>
                    <a:pt x="83" y="5"/>
                  </a:lnTo>
                  <a:lnTo>
                    <a:pt x="92" y="9"/>
                  </a:lnTo>
                  <a:lnTo>
                    <a:pt x="101" y="17"/>
                  </a:lnTo>
                  <a:lnTo>
                    <a:pt x="107" y="25"/>
                  </a:lnTo>
                  <a:lnTo>
                    <a:pt x="113" y="35"/>
                  </a:lnTo>
                  <a:lnTo>
                    <a:pt x="116" y="46"/>
                  </a:lnTo>
                  <a:lnTo>
                    <a:pt x="116" y="58"/>
                  </a:lnTo>
                  <a:lnTo>
                    <a:pt x="115" y="72"/>
                  </a:lnTo>
                  <a:lnTo>
                    <a:pt x="110" y="85"/>
                  </a:lnTo>
                  <a:lnTo>
                    <a:pt x="104" y="96"/>
                  </a:lnTo>
                  <a:lnTo>
                    <a:pt x="97" y="103"/>
                  </a:lnTo>
                  <a:lnTo>
                    <a:pt x="87" y="111"/>
                  </a:lnTo>
                  <a:lnTo>
                    <a:pt x="77" y="114"/>
                  </a:lnTo>
                  <a:lnTo>
                    <a:pt x="66" y="117"/>
                  </a:lnTo>
                  <a:lnTo>
                    <a:pt x="56" y="117"/>
                  </a:lnTo>
                  <a:lnTo>
                    <a:pt x="45" y="115"/>
                  </a:lnTo>
                  <a:lnTo>
                    <a:pt x="34" y="112"/>
                  </a:lnTo>
                  <a:lnTo>
                    <a:pt x="25" y="106"/>
                  </a:lnTo>
                  <a:lnTo>
                    <a:pt x="16" y="100"/>
                  </a:lnTo>
                  <a:lnTo>
                    <a:pt x="10" y="91"/>
                  </a:lnTo>
                  <a:lnTo>
                    <a:pt x="4" y="82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3" y="44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4" name="Freeform 261"/>
            <p:cNvSpPr>
              <a:spLocks/>
            </p:cNvSpPr>
            <p:nvPr/>
          </p:nvSpPr>
          <p:spPr bwMode="auto">
            <a:xfrm>
              <a:off x="4065" y="3801"/>
              <a:ext cx="116" cy="117"/>
            </a:xfrm>
            <a:custGeom>
              <a:avLst/>
              <a:gdLst>
                <a:gd name="T0" fmla="*/ 3 w 116"/>
                <a:gd name="T1" fmla="*/ 44 h 117"/>
                <a:gd name="T2" fmla="*/ 7 w 116"/>
                <a:gd name="T3" fmla="*/ 32 h 117"/>
                <a:gd name="T4" fmla="*/ 13 w 116"/>
                <a:gd name="T5" fmla="*/ 21 h 117"/>
                <a:gd name="T6" fmla="*/ 21 w 116"/>
                <a:gd name="T7" fmla="*/ 12 h 117"/>
                <a:gd name="T8" fmla="*/ 30 w 116"/>
                <a:gd name="T9" fmla="*/ 6 h 117"/>
                <a:gd name="T10" fmla="*/ 41 w 116"/>
                <a:gd name="T11" fmla="*/ 2 h 117"/>
                <a:gd name="T12" fmla="*/ 51 w 116"/>
                <a:gd name="T13" fmla="*/ 0 h 117"/>
                <a:gd name="T14" fmla="*/ 62 w 116"/>
                <a:gd name="T15" fmla="*/ 0 h 117"/>
                <a:gd name="T16" fmla="*/ 72 w 116"/>
                <a:gd name="T17" fmla="*/ 2 h 117"/>
                <a:gd name="T18" fmla="*/ 83 w 116"/>
                <a:gd name="T19" fmla="*/ 5 h 117"/>
                <a:gd name="T20" fmla="*/ 92 w 116"/>
                <a:gd name="T21" fmla="*/ 9 h 117"/>
                <a:gd name="T22" fmla="*/ 101 w 116"/>
                <a:gd name="T23" fmla="*/ 17 h 117"/>
                <a:gd name="T24" fmla="*/ 107 w 116"/>
                <a:gd name="T25" fmla="*/ 24 h 117"/>
                <a:gd name="T26" fmla="*/ 113 w 116"/>
                <a:gd name="T27" fmla="*/ 35 h 117"/>
                <a:gd name="T28" fmla="*/ 116 w 116"/>
                <a:gd name="T29" fmla="*/ 46 h 117"/>
                <a:gd name="T30" fmla="*/ 116 w 116"/>
                <a:gd name="T31" fmla="*/ 58 h 117"/>
                <a:gd name="T32" fmla="*/ 115 w 116"/>
                <a:gd name="T33" fmla="*/ 71 h 117"/>
                <a:gd name="T34" fmla="*/ 110 w 116"/>
                <a:gd name="T35" fmla="*/ 85 h 117"/>
                <a:gd name="T36" fmla="*/ 104 w 116"/>
                <a:gd name="T37" fmla="*/ 96 h 117"/>
                <a:gd name="T38" fmla="*/ 97 w 116"/>
                <a:gd name="T39" fmla="*/ 103 h 117"/>
                <a:gd name="T40" fmla="*/ 87 w 116"/>
                <a:gd name="T41" fmla="*/ 111 h 117"/>
                <a:gd name="T42" fmla="*/ 77 w 116"/>
                <a:gd name="T43" fmla="*/ 114 h 117"/>
                <a:gd name="T44" fmla="*/ 66 w 116"/>
                <a:gd name="T45" fmla="*/ 117 h 117"/>
                <a:gd name="T46" fmla="*/ 56 w 116"/>
                <a:gd name="T47" fmla="*/ 117 h 117"/>
                <a:gd name="T48" fmla="*/ 45 w 116"/>
                <a:gd name="T49" fmla="*/ 115 h 117"/>
                <a:gd name="T50" fmla="*/ 34 w 116"/>
                <a:gd name="T51" fmla="*/ 112 h 117"/>
                <a:gd name="T52" fmla="*/ 25 w 116"/>
                <a:gd name="T53" fmla="*/ 106 h 117"/>
                <a:gd name="T54" fmla="*/ 16 w 116"/>
                <a:gd name="T55" fmla="*/ 100 h 117"/>
                <a:gd name="T56" fmla="*/ 10 w 116"/>
                <a:gd name="T57" fmla="*/ 91 h 117"/>
                <a:gd name="T58" fmla="*/ 4 w 116"/>
                <a:gd name="T59" fmla="*/ 82 h 117"/>
                <a:gd name="T60" fmla="*/ 1 w 116"/>
                <a:gd name="T61" fmla="*/ 70 h 117"/>
                <a:gd name="T62" fmla="*/ 0 w 116"/>
                <a:gd name="T63" fmla="*/ 58 h 117"/>
                <a:gd name="T64" fmla="*/ 3 w 116"/>
                <a:gd name="T65" fmla="*/ 44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6"/>
                <a:gd name="T100" fmla="*/ 0 h 117"/>
                <a:gd name="T101" fmla="*/ 116 w 116"/>
                <a:gd name="T102" fmla="*/ 117 h 11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6" h="117">
                  <a:moveTo>
                    <a:pt x="3" y="44"/>
                  </a:moveTo>
                  <a:lnTo>
                    <a:pt x="7" y="32"/>
                  </a:lnTo>
                  <a:lnTo>
                    <a:pt x="13" y="21"/>
                  </a:lnTo>
                  <a:lnTo>
                    <a:pt x="21" y="12"/>
                  </a:lnTo>
                  <a:lnTo>
                    <a:pt x="30" y="6"/>
                  </a:lnTo>
                  <a:lnTo>
                    <a:pt x="41" y="2"/>
                  </a:lnTo>
                  <a:lnTo>
                    <a:pt x="51" y="0"/>
                  </a:lnTo>
                  <a:lnTo>
                    <a:pt x="62" y="0"/>
                  </a:lnTo>
                  <a:lnTo>
                    <a:pt x="72" y="2"/>
                  </a:lnTo>
                  <a:lnTo>
                    <a:pt x="83" y="5"/>
                  </a:lnTo>
                  <a:lnTo>
                    <a:pt x="92" y="9"/>
                  </a:lnTo>
                  <a:lnTo>
                    <a:pt x="101" y="17"/>
                  </a:lnTo>
                  <a:lnTo>
                    <a:pt x="107" y="24"/>
                  </a:lnTo>
                  <a:lnTo>
                    <a:pt x="113" y="35"/>
                  </a:lnTo>
                  <a:lnTo>
                    <a:pt x="116" y="46"/>
                  </a:lnTo>
                  <a:lnTo>
                    <a:pt x="116" y="58"/>
                  </a:lnTo>
                  <a:lnTo>
                    <a:pt x="115" y="71"/>
                  </a:lnTo>
                  <a:lnTo>
                    <a:pt x="110" y="85"/>
                  </a:lnTo>
                  <a:lnTo>
                    <a:pt x="104" y="96"/>
                  </a:lnTo>
                  <a:lnTo>
                    <a:pt x="97" y="103"/>
                  </a:lnTo>
                  <a:lnTo>
                    <a:pt x="87" y="111"/>
                  </a:lnTo>
                  <a:lnTo>
                    <a:pt x="77" y="114"/>
                  </a:lnTo>
                  <a:lnTo>
                    <a:pt x="66" y="117"/>
                  </a:lnTo>
                  <a:lnTo>
                    <a:pt x="56" y="117"/>
                  </a:lnTo>
                  <a:lnTo>
                    <a:pt x="45" y="115"/>
                  </a:lnTo>
                  <a:lnTo>
                    <a:pt x="34" y="112"/>
                  </a:lnTo>
                  <a:lnTo>
                    <a:pt x="25" y="106"/>
                  </a:lnTo>
                  <a:lnTo>
                    <a:pt x="16" y="100"/>
                  </a:lnTo>
                  <a:lnTo>
                    <a:pt x="10" y="91"/>
                  </a:lnTo>
                  <a:lnTo>
                    <a:pt x="4" y="82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3" y="44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5" name="Freeform 262"/>
            <p:cNvSpPr>
              <a:spLocks/>
            </p:cNvSpPr>
            <p:nvPr/>
          </p:nvSpPr>
          <p:spPr bwMode="auto">
            <a:xfrm>
              <a:off x="4156" y="3756"/>
              <a:ext cx="116" cy="116"/>
            </a:xfrm>
            <a:custGeom>
              <a:avLst/>
              <a:gdLst>
                <a:gd name="T0" fmla="*/ 3 w 116"/>
                <a:gd name="T1" fmla="*/ 44 h 116"/>
                <a:gd name="T2" fmla="*/ 7 w 116"/>
                <a:gd name="T3" fmla="*/ 32 h 116"/>
                <a:gd name="T4" fmla="*/ 13 w 116"/>
                <a:gd name="T5" fmla="*/ 21 h 116"/>
                <a:gd name="T6" fmla="*/ 21 w 116"/>
                <a:gd name="T7" fmla="*/ 12 h 116"/>
                <a:gd name="T8" fmla="*/ 30 w 116"/>
                <a:gd name="T9" fmla="*/ 6 h 116"/>
                <a:gd name="T10" fmla="*/ 40 w 116"/>
                <a:gd name="T11" fmla="*/ 1 h 116"/>
                <a:gd name="T12" fmla="*/ 51 w 116"/>
                <a:gd name="T13" fmla="*/ 0 h 116"/>
                <a:gd name="T14" fmla="*/ 62 w 116"/>
                <a:gd name="T15" fmla="*/ 0 h 116"/>
                <a:gd name="T16" fmla="*/ 72 w 116"/>
                <a:gd name="T17" fmla="*/ 1 h 116"/>
                <a:gd name="T18" fmla="*/ 83 w 116"/>
                <a:gd name="T19" fmla="*/ 4 h 116"/>
                <a:gd name="T20" fmla="*/ 92 w 116"/>
                <a:gd name="T21" fmla="*/ 9 h 116"/>
                <a:gd name="T22" fmla="*/ 101 w 116"/>
                <a:gd name="T23" fmla="*/ 16 h 116"/>
                <a:gd name="T24" fmla="*/ 107 w 116"/>
                <a:gd name="T25" fmla="*/ 24 h 116"/>
                <a:gd name="T26" fmla="*/ 113 w 116"/>
                <a:gd name="T27" fmla="*/ 35 h 116"/>
                <a:gd name="T28" fmla="*/ 116 w 116"/>
                <a:gd name="T29" fmla="*/ 45 h 116"/>
                <a:gd name="T30" fmla="*/ 116 w 116"/>
                <a:gd name="T31" fmla="*/ 57 h 116"/>
                <a:gd name="T32" fmla="*/ 115 w 116"/>
                <a:gd name="T33" fmla="*/ 71 h 116"/>
                <a:gd name="T34" fmla="*/ 110 w 116"/>
                <a:gd name="T35" fmla="*/ 85 h 116"/>
                <a:gd name="T36" fmla="*/ 104 w 116"/>
                <a:gd name="T37" fmla="*/ 95 h 116"/>
                <a:gd name="T38" fmla="*/ 96 w 116"/>
                <a:gd name="T39" fmla="*/ 103 h 116"/>
                <a:gd name="T40" fmla="*/ 87 w 116"/>
                <a:gd name="T41" fmla="*/ 110 h 116"/>
                <a:gd name="T42" fmla="*/ 77 w 116"/>
                <a:gd name="T43" fmla="*/ 113 h 116"/>
                <a:gd name="T44" fmla="*/ 66 w 116"/>
                <a:gd name="T45" fmla="*/ 116 h 116"/>
                <a:gd name="T46" fmla="*/ 56 w 116"/>
                <a:gd name="T47" fmla="*/ 116 h 116"/>
                <a:gd name="T48" fmla="*/ 45 w 116"/>
                <a:gd name="T49" fmla="*/ 115 h 116"/>
                <a:gd name="T50" fmla="*/ 34 w 116"/>
                <a:gd name="T51" fmla="*/ 112 h 116"/>
                <a:gd name="T52" fmla="*/ 25 w 116"/>
                <a:gd name="T53" fmla="*/ 106 h 116"/>
                <a:gd name="T54" fmla="*/ 16 w 116"/>
                <a:gd name="T55" fmla="*/ 100 h 116"/>
                <a:gd name="T56" fmla="*/ 10 w 116"/>
                <a:gd name="T57" fmla="*/ 91 h 116"/>
                <a:gd name="T58" fmla="*/ 4 w 116"/>
                <a:gd name="T59" fmla="*/ 82 h 116"/>
                <a:gd name="T60" fmla="*/ 1 w 116"/>
                <a:gd name="T61" fmla="*/ 69 h 116"/>
                <a:gd name="T62" fmla="*/ 0 w 116"/>
                <a:gd name="T63" fmla="*/ 57 h 116"/>
                <a:gd name="T64" fmla="*/ 3 w 116"/>
                <a:gd name="T65" fmla="*/ 44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6"/>
                <a:gd name="T100" fmla="*/ 0 h 116"/>
                <a:gd name="T101" fmla="*/ 116 w 116"/>
                <a:gd name="T102" fmla="*/ 116 h 11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6" h="116">
                  <a:moveTo>
                    <a:pt x="3" y="44"/>
                  </a:moveTo>
                  <a:lnTo>
                    <a:pt x="7" y="32"/>
                  </a:lnTo>
                  <a:lnTo>
                    <a:pt x="13" y="21"/>
                  </a:lnTo>
                  <a:lnTo>
                    <a:pt x="21" y="12"/>
                  </a:lnTo>
                  <a:lnTo>
                    <a:pt x="30" y="6"/>
                  </a:lnTo>
                  <a:lnTo>
                    <a:pt x="40" y="1"/>
                  </a:lnTo>
                  <a:lnTo>
                    <a:pt x="51" y="0"/>
                  </a:lnTo>
                  <a:lnTo>
                    <a:pt x="62" y="0"/>
                  </a:lnTo>
                  <a:lnTo>
                    <a:pt x="72" y="1"/>
                  </a:lnTo>
                  <a:lnTo>
                    <a:pt x="83" y="4"/>
                  </a:lnTo>
                  <a:lnTo>
                    <a:pt x="92" y="9"/>
                  </a:lnTo>
                  <a:lnTo>
                    <a:pt x="101" y="16"/>
                  </a:lnTo>
                  <a:lnTo>
                    <a:pt x="107" y="24"/>
                  </a:lnTo>
                  <a:lnTo>
                    <a:pt x="113" y="35"/>
                  </a:lnTo>
                  <a:lnTo>
                    <a:pt x="116" y="45"/>
                  </a:lnTo>
                  <a:lnTo>
                    <a:pt x="116" y="57"/>
                  </a:lnTo>
                  <a:lnTo>
                    <a:pt x="115" y="71"/>
                  </a:lnTo>
                  <a:lnTo>
                    <a:pt x="110" y="85"/>
                  </a:lnTo>
                  <a:lnTo>
                    <a:pt x="104" y="95"/>
                  </a:lnTo>
                  <a:lnTo>
                    <a:pt x="96" y="103"/>
                  </a:lnTo>
                  <a:lnTo>
                    <a:pt x="87" y="110"/>
                  </a:lnTo>
                  <a:lnTo>
                    <a:pt x="77" y="113"/>
                  </a:lnTo>
                  <a:lnTo>
                    <a:pt x="66" y="116"/>
                  </a:lnTo>
                  <a:lnTo>
                    <a:pt x="56" y="116"/>
                  </a:lnTo>
                  <a:lnTo>
                    <a:pt x="45" y="115"/>
                  </a:lnTo>
                  <a:lnTo>
                    <a:pt x="34" y="112"/>
                  </a:lnTo>
                  <a:lnTo>
                    <a:pt x="25" y="106"/>
                  </a:lnTo>
                  <a:lnTo>
                    <a:pt x="16" y="100"/>
                  </a:lnTo>
                  <a:lnTo>
                    <a:pt x="10" y="91"/>
                  </a:lnTo>
                  <a:lnTo>
                    <a:pt x="4" y="82"/>
                  </a:lnTo>
                  <a:lnTo>
                    <a:pt x="1" y="69"/>
                  </a:lnTo>
                  <a:lnTo>
                    <a:pt x="0" y="57"/>
                  </a:lnTo>
                  <a:lnTo>
                    <a:pt x="3" y="44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6" name="Freeform 263"/>
            <p:cNvSpPr>
              <a:spLocks/>
            </p:cNvSpPr>
            <p:nvPr/>
          </p:nvSpPr>
          <p:spPr bwMode="auto">
            <a:xfrm>
              <a:off x="4277" y="3695"/>
              <a:ext cx="116" cy="117"/>
            </a:xfrm>
            <a:custGeom>
              <a:avLst/>
              <a:gdLst>
                <a:gd name="T0" fmla="*/ 3 w 116"/>
                <a:gd name="T1" fmla="*/ 44 h 117"/>
                <a:gd name="T2" fmla="*/ 7 w 116"/>
                <a:gd name="T3" fmla="*/ 32 h 117"/>
                <a:gd name="T4" fmla="*/ 13 w 116"/>
                <a:gd name="T5" fmla="*/ 21 h 117"/>
                <a:gd name="T6" fmla="*/ 21 w 116"/>
                <a:gd name="T7" fmla="*/ 12 h 117"/>
                <a:gd name="T8" fmla="*/ 30 w 116"/>
                <a:gd name="T9" fmla="*/ 6 h 117"/>
                <a:gd name="T10" fmla="*/ 41 w 116"/>
                <a:gd name="T11" fmla="*/ 2 h 117"/>
                <a:gd name="T12" fmla="*/ 51 w 116"/>
                <a:gd name="T13" fmla="*/ 0 h 117"/>
                <a:gd name="T14" fmla="*/ 62 w 116"/>
                <a:gd name="T15" fmla="*/ 0 h 117"/>
                <a:gd name="T16" fmla="*/ 72 w 116"/>
                <a:gd name="T17" fmla="*/ 2 h 117"/>
                <a:gd name="T18" fmla="*/ 83 w 116"/>
                <a:gd name="T19" fmla="*/ 5 h 117"/>
                <a:gd name="T20" fmla="*/ 92 w 116"/>
                <a:gd name="T21" fmla="*/ 9 h 117"/>
                <a:gd name="T22" fmla="*/ 101 w 116"/>
                <a:gd name="T23" fmla="*/ 17 h 117"/>
                <a:gd name="T24" fmla="*/ 107 w 116"/>
                <a:gd name="T25" fmla="*/ 24 h 117"/>
                <a:gd name="T26" fmla="*/ 113 w 116"/>
                <a:gd name="T27" fmla="*/ 35 h 117"/>
                <a:gd name="T28" fmla="*/ 116 w 116"/>
                <a:gd name="T29" fmla="*/ 46 h 117"/>
                <a:gd name="T30" fmla="*/ 116 w 116"/>
                <a:gd name="T31" fmla="*/ 58 h 117"/>
                <a:gd name="T32" fmla="*/ 115 w 116"/>
                <a:gd name="T33" fmla="*/ 71 h 117"/>
                <a:gd name="T34" fmla="*/ 110 w 116"/>
                <a:gd name="T35" fmla="*/ 85 h 117"/>
                <a:gd name="T36" fmla="*/ 104 w 116"/>
                <a:gd name="T37" fmla="*/ 96 h 117"/>
                <a:gd name="T38" fmla="*/ 97 w 116"/>
                <a:gd name="T39" fmla="*/ 103 h 117"/>
                <a:gd name="T40" fmla="*/ 88 w 116"/>
                <a:gd name="T41" fmla="*/ 111 h 117"/>
                <a:gd name="T42" fmla="*/ 77 w 116"/>
                <a:gd name="T43" fmla="*/ 114 h 117"/>
                <a:gd name="T44" fmla="*/ 66 w 116"/>
                <a:gd name="T45" fmla="*/ 117 h 117"/>
                <a:gd name="T46" fmla="*/ 56 w 116"/>
                <a:gd name="T47" fmla="*/ 117 h 117"/>
                <a:gd name="T48" fmla="*/ 45 w 116"/>
                <a:gd name="T49" fmla="*/ 115 h 117"/>
                <a:gd name="T50" fmla="*/ 35 w 116"/>
                <a:gd name="T51" fmla="*/ 112 h 117"/>
                <a:gd name="T52" fmla="*/ 25 w 116"/>
                <a:gd name="T53" fmla="*/ 106 h 117"/>
                <a:gd name="T54" fmla="*/ 16 w 116"/>
                <a:gd name="T55" fmla="*/ 100 h 117"/>
                <a:gd name="T56" fmla="*/ 10 w 116"/>
                <a:gd name="T57" fmla="*/ 91 h 117"/>
                <a:gd name="T58" fmla="*/ 4 w 116"/>
                <a:gd name="T59" fmla="*/ 82 h 117"/>
                <a:gd name="T60" fmla="*/ 1 w 116"/>
                <a:gd name="T61" fmla="*/ 70 h 117"/>
                <a:gd name="T62" fmla="*/ 0 w 116"/>
                <a:gd name="T63" fmla="*/ 58 h 117"/>
                <a:gd name="T64" fmla="*/ 3 w 116"/>
                <a:gd name="T65" fmla="*/ 44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6"/>
                <a:gd name="T100" fmla="*/ 0 h 117"/>
                <a:gd name="T101" fmla="*/ 116 w 116"/>
                <a:gd name="T102" fmla="*/ 117 h 11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6" h="117">
                  <a:moveTo>
                    <a:pt x="3" y="44"/>
                  </a:moveTo>
                  <a:lnTo>
                    <a:pt x="7" y="32"/>
                  </a:lnTo>
                  <a:lnTo>
                    <a:pt x="13" y="21"/>
                  </a:lnTo>
                  <a:lnTo>
                    <a:pt x="21" y="12"/>
                  </a:lnTo>
                  <a:lnTo>
                    <a:pt x="30" y="6"/>
                  </a:lnTo>
                  <a:lnTo>
                    <a:pt x="41" y="2"/>
                  </a:lnTo>
                  <a:lnTo>
                    <a:pt x="51" y="0"/>
                  </a:lnTo>
                  <a:lnTo>
                    <a:pt x="62" y="0"/>
                  </a:lnTo>
                  <a:lnTo>
                    <a:pt x="72" y="2"/>
                  </a:lnTo>
                  <a:lnTo>
                    <a:pt x="83" y="5"/>
                  </a:lnTo>
                  <a:lnTo>
                    <a:pt x="92" y="9"/>
                  </a:lnTo>
                  <a:lnTo>
                    <a:pt x="101" y="17"/>
                  </a:lnTo>
                  <a:lnTo>
                    <a:pt x="107" y="24"/>
                  </a:lnTo>
                  <a:lnTo>
                    <a:pt x="113" y="35"/>
                  </a:lnTo>
                  <a:lnTo>
                    <a:pt x="116" y="46"/>
                  </a:lnTo>
                  <a:lnTo>
                    <a:pt x="116" y="58"/>
                  </a:lnTo>
                  <a:lnTo>
                    <a:pt x="115" y="71"/>
                  </a:lnTo>
                  <a:lnTo>
                    <a:pt x="110" y="85"/>
                  </a:lnTo>
                  <a:lnTo>
                    <a:pt x="104" y="96"/>
                  </a:lnTo>
                  <a:lnTo>
                    <a:pt x="97" y="103"/>
                  </a:lnTo>
                  <a:lnTo>
                    <a:pt x="88" y="111"/>
                  </a:lnTo>
                  <a:lnTo>
                    <a:pt x="77" y="114"/>
                  </a:lnTo>
                  <a:lnTo>
                    <a:pt x="66" y="117"/>
                  </a:lnTo>
                  <a:lnTo>
                    <a:pt x="56" y="117"/>
                  </a:lnTo>
                  <a:lnTo>
                    <a:pt x="45" y="115"/>
                  </a:lnTo>
                  <a:lnTo>
                    <a:pt x="35" y="112"/>
                  </a:lnTo>
                  <a:lnTo>
                    <a:pt x="25" y="106"/>
                  </a:lnTo>
                  <a:lnTo>
                    <a:pt x="16" y="100"/>
                  </a:lnTo>
                  <a:lnTo>
                    <a:pt x="10" y="91"/>
                  </a:lnTo>
                  <a:lnTo>
                    <a:pt x="4" y="82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3" y="44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7" name="Freeform 264"/>
            <p:cNvSpPr>
              <a:spLocks/>
            </p:cNvSpPr>
            <p:nvPr/>
          </p:nvSpPr>
          <p:spPr bwMode="auto">
            <a:xfrm>
              <a:off x="1608" y="4154"/>
              <a:ext cx="106" cy="106"/>
            </a:xfrm>
            <a:custGeom>
              <a:avLst/>
              <a:gdLst>
                <a:gd name="T0" fmla="*/ 3 w 106"/>
                <a:gd name="T1" fmla="*/ 39 h 106"/>
                <a:gd name="T2" fmla="*/ 6 w 106"/>
                <a:gd name="T3" fmla="*/ 29 h 106"/>
                <a:gd name="T4" fmla="*/ 12 w 106"/>
                <a:gd name="T5" fmla="*/ 18 h 106"/>
                <a:gd name="T6" fmla="*/ 20 w 106"/>
                <a:gd name="T7" fmla="*/ 11 h 106"/>
                <a:gd name="T8" fmla="*/ 29 w 106"/>
                <a:gd name="T9" fmla="*/ 6 h 106"/>
                <a:gd name="T10" fmla="*/ 38 w 106"/>
                <a:gd name="T11" fmla="*/ 2 h 106"/>
                <a:gd name="T12" fmla="*/ 47 w 106"/>
                <a:gd name="T13" fmla="*/ 0 h 106"/>
                <a:gd name="T14" fmla="*/ 58 w 106"/>
                <a:gd name="T15" fmla="*/ 0 h 106"/>
                <a:gd name="T16" fmla="*/ 67 w 106"/>
                <a:gd name="T17" fmla="*/ 2 h 106"/>
                <a:gd name="T18" fmla="*/ 76 w 106"/>
                <a:gd name="T19" fmla="*/ 6 h 106"/>
                <a:gd name="T20" fmla="*/ 85 w 106"/>
                <a:gd name="T21" fmla="*/ 11 h 106"/>
                <a:gd name="T22" fmla="*/ 93 w 106"/>
                <a:gd name="T23" fmla="*/ 17 h 106"/>
                <a:gd name="T24" fmla="*/ 99 w 106"/>
                <a:gd name="T25" fmla="*/ 24 h 106"/>
                <a:gd name="T26" fmla="*/ 103 w 106"/>
                <a:gd name="T27" fmla="*/ 33 h 106"/>
                <a:gd name="T28" fmla="*/ 106 w 106"/>
                <a:gd name="T29" fmla="*/ 44 h 106"/>
                <a:gd name="T30" fmla="*/ 106 w 106"/>
                <a:gd name="T31" fmla="*/ 55 h 106"/>
                <a:gd name="T32" fmla="*/ 105 w 106"/>
                <a:gd name="T33" fmla="*/ 67 h 106"/>
                <a:gd name="T34" fmla="*/ 100 w 106"/>
                <a:gd name="T35" fmla="*/ 79 h 106"/>
                <a:gd name="T36" fmla="*/ 94 w 106"/>
                <a:gd name="T37" fmla="*/ 88 h 106"/>
                <a:gd name="T38" fmla="*/ 87 w 106"/>
                <a:gd name="T39" fmla="*/ 95 h 106"/>
                <a:gd name="T40" fmla="*/ 77 w 106"/>
                <a:gd name="T41" fmla="*/ 102 h 106"/>
                <a:gd name="T42" fmla="*/ 68 w 106"/>
                <a:gd name="T43" fmla="*/ 105 h 106"/>
                <a:gd name="T44" fmla="*/ 59 w 106"/>
                <a:gd name="T45" fmla="*/ 106 h 106"/>
                <a:gd name="T46" fmla="*/ 50 w 106"/>
                <a:gd name="T47" fmla="*/ 106 h 106"/>
                <a:gd name="T48" fmla="*/ 40 w 106"/>
                <a:gd name="T49" fmla="*/ 105 h 106"/>
                <a:gd name="T50" fmla="*/ 31 w 106"/>
                <a:gd name="T51" fmla="*/ 102 h 106"/>
                <a:gd name="T52" fmla="*/ 21 w 106"/>
                <a:gd name="T53" fmla="*/ 97 h 106"/>
                <a:gd name="T54" fmla="*/ 14 w 106"/>
                <a:gd name="T55" fmla="*/ 89 h 106"/>
                <a:gd name="T56" fmla="*/ 8 w 106"/>
                <a:gd name="T57" fmla="*/ 82 h 106"/>
                <a:gd name="T58" fmla="*/ 3 w 106"/>
                <a:gd name="T59" fmla="*/ 73 h 106"/>
                <a:gd name="T60" fmla="*/ 0 w 106"/>
                <a:gd name="T61" fmla="*/ 64 h 106"/>
                <a:gd name="T62" fmla="*/ 0 w 106"/>
                <a:gd name="T63" fmla="*/ 52 h 106"/>
                <a:gd name="T64" fmla="*/ 3 w 106"/>
                <a:gd name="T65" fmla="*/ 39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6"/>
                <a:gd name="T100" fmla="*/ 0 h 106"/>
                <a:gd name="T101" fmla="*/ 106 w 106"/>
                <a:gd name="T102" fmla="*/ 106 h 1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6" h="106">
                  <a:moveTo>
                    <a:pt x="3" y="39"/>
                  </a:moveTo>
                  <a:lnTo>
                    <a:pt x="6" y="29"/>
                  </a:lnTo>
                  <a:lnTo>
                    <a:pt x="12" y="18"/>
                  </a:lnTo>
                  <a:lnTo>
                    <a:pt x="20" y="11"/>
                  </a:lnTo>
                  <a:lnTo>
                    <a:pt x="29" y="6"/>
                  </a:lnTo>
                  <a:lnTo>
                    <a:pt x="38" y="2"/>
                  </a:lnTo>
                  <a:lnTo>
                    <a:pt x="47" y="0"/>
                  </a:lnTo>
                  <a:lnTo>
                    <a:pt x="58" y="0"/>
                  </a:lnTo>
                  <a:lnTo>
                    <a:pt x="67" y="2"/>
                  </a:lnTo>
                  <a:lnTo>
                    <a:pt x="76" y="6"/>
                  </a:lnTo>
                  <a:lnTo>
                    <a:pt x="85" y="11"/>
                  </a:lnTo>
                  <a:lnTo>
                    <a:pt x="93" y="17"/>
                  </a:lnTo>
                  <a:lnTo>
                    <a:pt x="99" y="24"/>
                  </a:lnTo>
                  <a:lnTo>
                    <a:pt x="103" y="33"/>
                  </a:lnTo>
                  <a:lnTo>
                    <a:pt x="106" y="44"/>
                  </a:lnTo>
                  <a:lnTo>
                    <a:pt x="106" y="55"/>
                  </a:lnTo>
                  <a:lnTo>
                    <a:pt x="105" y="67"/>
                  </a:lnTo>
                  <a:lnTo>
                    <a:pt x="100" y="79"/>
                  </a:lnTo>
                  <a:lnTo>
                    <a:pt x="94" y="88"/>
                  </a:lnTo>
                  <a:lnTo>
                    <a:pt x="87" y="95"/>
                  </a:lnTo>
                  <a:lnTo>
                    <a:pt x="77" y="102"/>
                  </a:lnTo>
                  <a:lnTo>
                    <a:pt x="68" y="105"/>
                  </a:lnTo>
                  <a:lnTo>
                    <a:pt x="59" y="106"/>
                  </a:lnTo>
                  <a:lnTo>
                    <a:pt x="50" y="106"/>
                  </a:lnTo>
                  <a:lnTo>
                    <a:pt x="40" y="105"/>
                  </a:lnTo>
                  <a:lnTo>
                    <a:pt x="31" y="102"/>
                  </a:lnTo>
                  <a:lnTo>
                    <a:pt x="21" y="97"/>
                  </a:lnTo>
                  <a:lnTo>
                    <a:pt x="14" y="89"/>
                  </a:lnTo>
                  <a:lnTo>
                    <a:pt x="8" y="82"/>
                  </a:lnTo>
                  <a:lnTo>
                    <a:pt x="3" y="73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3" y="39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8" name="Freeform 265"/>
            <p:cNvSpPr>
              <a:spLocks/>
            </p:cNvSpPr>
            <p:nvPr/>
          </p:nvSpPr>
          <p:spPr bwMode="auto">
            <a:xfrm>
              <a:off x="1714" y="4124"/>
              <a:ext cx="106" cy="106"/>
            </a:xfrm>
            <a:custGeom>
              <a:avLst/>
              <a:gdLst>
                <a:gd name="T0" fmla="*/ 3 w 106"/>
                <a:gd name="T1" fmla="*/ 39 h 106"/>
                <a:gd name="T2" fmla="*/ 6 w 106"/>
                <a:gd name="T3" fmla="*/ 29 h 106"/>
                <a:gd name="T4" fmla="*/ 12 w 106"/>
                <a:gd name="T5" fmla="*/ 18 h 106"/>
                <a:gd name="T6" fmla="*/ 20 w 106"/>
                <a:gd name="T7" fmla="*/ 10 h 106"/>
                <a:gd name="T8" fmla="*/ 29 w 106"/>
                <a:gd name="T9" fmla="*/ 6 h 106"/>
                <a:gd name="T10" fmla="*/ 38 w 106"/>
                <a:gd name="T11" fmla="*/ 1 h 106"/>
                <a:gd name="T12" fmla="*/ 47 w 106"/>
                <a:gd name="T13" fmla="*/ 0 h 106"/>
                <a:gd name="T14" fmla="*/ 58 w 106"/>
                <a:gd name="T15" fmla="*/ 0 h 106"/>
                <a:gd name="T16" fmla="*/ 67 w 106"/>
                <a:gd name="T17" fmla="*/ 1 h 106"/>
                <a:gd name="T18" fmla="*/ 76 w 106"/>
                <a:gd name="T19" fmla="*/ 6 h 106"/>
                <a:gd name="T20" fmla="*/ 85 w 106"/>
                <a:gd name="T21" fmla="*/ 10 h 106"/>
                <a:gd name="T22" fmla="*/ 93 w 106"/>
                <a:gd name="T23" fmla="*/ 16 h 106"/>
                <a:gd name="T24" fmla="*/ 99 w 106"/>
                <a:gd name="T25" fmla="*/ 24 h 106"/>
                <a:gd name="T26" fmla="*/ 103 w 106"/>
                <a:gd name="T27" fmla="*/ 33 h 106"/>
                <a:gd name="T28" fmla="*/ 106 w 106"/>
                <a:gd name="T29" fmla="*/ 44 h 106"/>
                <a:gd name="T30" fmla="*/ 106 w 106"/>
                <a:gd name="T31" fmla="*/ 54 h 106"/>
                <a:gd name="T32" fmla="*/ 105 w 106"/>
                <a:gd name="T33" fmla="*/ 66 h 106"/>
                <a:gd name="T34" fmla="*/ 100 w 106"/>
                <a:gd name="T35" fmla="*/ 79 h 106"/>
                <a:gd name="T36" fmla="*/ 94 w 106"/>
                <a:gd name="T37" fmla="*/ 88 h 106"/>
                <a:gd name="T38" fmla="*/ 87 w 106"/>
                <a:gd name="T39" fmla="*/ 95 h 106"/>
                <a:gd name="T40" fmla="*/ 77 w 106"/>
                <a:gd name="T41" fmla="*/ 101 h 106"/>
                <a:gd name="T42" fmla="*/ 68 w 106"/>
                <a:gd name="T43" fmla="*/ 104 h 106"/>
                <a:gd name="T44" fmla="*/ 59 w 106"/>
                <a:gd name="T45" fmla="*/ 106 h 106"/>
                <a:gd name="T46" fmla="*/ 50 w 106"/>
                <a:gd name="T47" fmla="*/ 106 h 106"/>
                <a:gd name="T48" fmla="*/ 40 w 106"/>
                <a:gd name="T49" fmla="*/ 104 h 106"/>
                <a:gd name="T50" fmla="*/ 31 w 106"/>
                <a:gd name="T51" fmla="*/ 101 h 106"/>
                <a:gd name="T52" fmla="*/ 21 w 106"/>
                <a:gd name="T53" fmla="*/ 97 h 106"/>
                <a:gd name="T54" fmla="*/ 14 w 106"/>
                <a:gd name="T55" fmla="*/ 89 h 106"/>
                <a:gd name="T56" fmla="*/ 8 w 106"/>
                <a:gd name="T57" fmla="*/ 82 h 106"/>
                <a:gd name="T58" fmla="*/ 3 w 106"/>
                <a:gd name="T59" fmla="*/ 72 h 106"/>
                <a:gd name="T60" fmla="*/ 0 w 106"/>
                <a:gd name="T61" fmla="*/ 63 h 106"/>
                <a:gd name="T62" fmla="*/ 0 w 106"/>
                <a:gd name="T63" fmla="*/ 51 h 106"/>
                <a:gd name="T64" fmla="*/ 3 w 106"/>
                <a:gd name="T65" fmla="*/ 39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6"/>
                <a:gd name="T100" fmla="*/ 0 h 106"/>
                <a:gd name="T101" fmla="*/ 106 w 106"/>
                <a:gd name="T102" fmla="*/ 106 h 1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6" h="106">
                  <a:moveTo>
                    <a:pt x="3" y="39"/>
                  </a:moveTo>
                  <a:lnTo>
                    <a:pt x="6" y="29"/>
                  </a:lnTo>
                  <a:lnTo>
                    <a:pt x="12" y="18"/>
                  </a:lnTo>
                  <a:lnTo>
                    <a:pt x="20" y="10"/>
                  </a:lnTo>
                  <a:lnTo>
                    <a:pt x="29" y="6"/>
                  </a:lnTo>
                  <a:lnTo>
                    <a:pt x="38" y="1"/>
                  </a:lnTo>
                  <a:lnTo>
                    <a:pt x="47" y="0"/>
                  </a:lnTo>
                  <a:lnTo>
                    <a:pt x="58" y="0"/>
                  </a:lnTo>
                  <a:lnTo>
                    <a:pt x="67" y="1"/>
                  </a:lnTo>
                  <a:lnTo>
                    <a:pt x="76" y="6"/>
                  </a:lnTo>
                  <a:lnTo>
                    <a:pt x="85" y="10"/>
                  </a:lnTo>
                  <a:lnTo>
                    <a:pt x="93" y="16"/>
                  </a:lnTo>
                  <a:lnTo>
                    <a:pt x="99" y="24"/>
                  </a:lnTo>
                  <a:lnTo>
                    <a:pt x="103" y="33"/>
                  </a:lnTo>
                  <a:lnTo>
                    <a:pt x="106" y="44"/>
                  </a:lnTo>
                  <a:lnTo>
                    <a:pt x="106" y="54"/>
                  </a:lnTo>
                  <a:lnTo>
                    <a:pt x="105" y="66"/>
                  </a:lnTo>
                  <a:lnTo>
                    <a:pt x="100" y="79"/>
                  </a:lnTo>
                  <a:lnTo>
                    <a:pt x="94" y="88"/>
                  </a:lnTo>
                  <a:lnTo>
                    <a:pt x="87" y="95"/>
                  </a:lnTo>
                  <a:lnTo>
                    <a:pt x="77" y="101"/>
                  </a:lnTo>
                  <a:lnTo>
                    <a:pt x="68" y="104"/>
                  </a:lnTo>
                  <a:lnTo>
                    <a:pt x="59" y="106"/>
                  </a:lnTo>
                  <a:lnTo>
                    <a:pt x="50" y="106"/>
                  </a:lnTo>
                  <a:lnTo>
                    <a:pt x="40" y="104"/>
                  </a:lnTo>
                  <a:lnTo>
                    <a:pt x="31" y="101"/>
                  </a:lnTo>
                  <a:lnTo>
                    <a:pt x="21" y="97"/>
                  </a:lnTo>
                  <a:lnTo>
                    <a:pt x="14" y="89"/>
                  </a:lnTo>
                  <a:lnTo>
                    <a:pt x="8" y="82"/>
                  </a:lnTo>
                  <a:lnTo>
                    <a:pt x="3" y="72"/>
                  </a:lnTo>
                  <a:lnTo>
                    <a:pt x="0" y="63"/>
                  </a:lnTo>
                  <a:lnTo>
                    <a:pt x="0" y="51"/>
                  </a:lnTo>
                  <a:lnTo>
                    <a:pt x="3" y="39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9" name="Freeform 266"/>
            <p:cNvSpPr>
              <a:spLocks/>
            </p:cNvSpPr>
            <p:nvPr/>
          </p:nvSpPr>
          <p:spPr bwMode="auto">
            <a:xfrm>
              <a:off x="1820" y="4093"/>
              <a:ext cx="106" cy="106"/>
            </a:xfrm>
            <a:custGeom>
              <a:avLst/>
              <a:gdLst>
                <a:gd name="T0" fmla="*/ 3 w 106"/>
                <a:gd name="T1" fmla="*/ 40 h 106"/>
                <a:gd name="T2" fmla="*/ 6 w 106"/>
                <a:gd name="T3" fmla="*/ 29 h 106"/>
                <a:gd name="T4" fmla="*/ 12 w 106"/>
                <a:gd name="T5" fmla="*/ 19 h 106"/>
                <a:gd name="T6" fmla="*/ 20 w 106"/>
                <a:gd name="T7" fmla="*/ 11 h 106"/>
                <a:gd name="T8" fmla="*/ 29 w 106"/>
                <a:gd name="T9" fmla="*/ 7 h 106"/>
                <a:gd name="T10" fmla="*/ 38 w 106"/>
                <a:gd name="T11" fmla="*/ 2 h 106"/>
                <a:gd name="T12" fmla="*/ 47 w 106"/>
                <a:gd name="T13" fmla="*/ 0 h 106"/>
                <a:gd name="T14" fmla="*/ 58 w 106"/>
                <a:gd name="T15" fmla="*/ 0 h 106"/>
                <a:gd name="T16" fmla="*/ 67 w 106"/>
                <a:gd name="T17" fmla="*/ 2 h 106"/>
                <a:gd name="T18" fmla="*/ 76 w 106"/>
                <a:gd name="T19" fmla="*/ 7 h 106"/>
                <a:gd name="T20" fmla="*/ 85 w 106"/>
                <a:gd name="T21" fmla="*/ 11 h 106"/>
                <a:gd name="T22" fmla="*/ 93 w 106"/>
                <a:gd name="T23" fmla="*/ 17 h 106"/>
                <a:gd name="T24" fmla="*/ 99 w 106"/>
                <a:gd name="T25" fmla="*/ 25 h 106"/>
                <a:gd name="T26" fmla="*/ 103 w 106"/>
                <a:gd name="T27" fmla="*/ 34 h 106"/>
                <a:gd name="T28" fmla="*/ 106 w 106"/>
                <a:gd name="T29" fmla="*/ 44 h 106"/>
                <a:gd name="T30" fmla="*/ 106 w 106"/>
                <a:gd name="T31" fmla="*/ 55 h 106"/>
                <a:gd name="T32" fmla="*/ 105 w 106"/>
                <a:gd name="T33" fmla="*/ 67 h 106"/>
                <a:gd name="T34" fmla="*/ 100 w 106"/>
                <a:gd name="T35" fmla="*/ 79 h 106"/>
                <a:gd name="T36" fmla="*/ 94 w 106"/>
                <a:gd name="T37" fmla="*/ 88 h 106"/>
                <a:gd name="T38" fmla="*/ 87 w 106"/>
                <a:gd name="T39" fmla="*/ 96 h 106"/>
                <a:gd name="T40" fmla="*/ 77 w 106"/>
                <a:gd name="T41" fmla="*/ 102 h 106"/>
                <a:gd name="T42" fmla="*/ 68 w 106"/>
                <a:gd name="T43" fmla="*/ 105 h 106"/>
                <a:gd name="T44" fmla="*/ 59 w 106"/>
                <a:gd name="T45" fmla="*/ 106 h 106"/>
                <a:gd name="T46" fmla="*/ 50 w 106"/>
                <a:gd name="T47" fmla="*/ 106 h 106"/>
                <a:gd name="T48" fmla="*/ 40 w 106"/>
                <a:gd name="T49" fmla="*/ 105 h 106"/>
                <a:gd name="T50" fmla="*/ 31 w 106"/>
                <a:gd name="T51" fmla="*/ 102 h 106"/>
                <a:gd name="T52" fmla="*/ 21 w 106"/>
                <a:gd name="T53" fmla="*/ 97 h 106"/>
                <a:gd name="T54" fmla="*/ 14 w 106"/>
                <a:gd name="T55" fmla="*/ 90 h 106"/>
                <a:gd name="T56" fmla="*/ 8 w 106"/>
                <a:gd name="T57" fmla="*/ 82 h 106"/>
                <a:gd name="T58" fmla="*/ 3 w 106"/>
                <a:gd name="T59" fmla="*/ 73 h 106"/>
                <a:gd name="T60" fmla="*/ 0 w 106"/>
                <a:gd name="T61" fmla="*/ 64 h 106"/>
                <a:gd name="T62" fmla="*/ 0 w 106"/>
                <a:gd name="T63" fmla="*/ 52 h 106"/>
                <a:gd name="T64" fmla="*/ 3 w 106"/>
                <a:gd name="T65" fmla="*/ 40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6"/>
                <a:gd name="T100" fmla="*/ 0 h 106"/>
                <a:gd name="T101" fmla="*/ 106 w 106"/>
                <a:gd name="T102" fmla="*/ 106 h 1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6" h="106">
                  <a:moveTo>
                    <a:pt x="3" y="40"/>
                  </a:moveTo>
                  <a:lnTo>
                    <a:pt x="6" y="29"/>
                  </a:lnTo>
                  <a:lnTo>
                    <a:pt x="12" y="19"/>
                  </a:lnTo>
                  <a:lnTo>
                    <a:pt x="20" y="11"/>
                  </a:lnTo>
                  <a:lnTo>
                    <a:pt x="29" y="7"/>
                  </a:lnTo>
                  <a:lnTo>
                    <a:pt x="38" y="2"/>
                  </a:lnTo>
                  <a:lnTo>
                    <a:pt x="47" y="0"/>
                  </a:lnTo>
                  <a:lnTo>
                    <a:pt x="58" y="0"/>
                  </a:lnTo>
                  <a:lnTo>
                    <a:pt x="67" y="2"/>
                  </a:lnTo>
                  <a:lnTo>
                    <a:pt x="76" y="7"/>
                  </a:lnTo>
                  <a:lnTo>
                    <a:pt x="85" y="11"/>
                  </a:lnTo>
                  <a:lnTo>
                    <a:pt x="93" y="17"/>
                  </a:lnTo>
                  <a:lnTo>
                    <a:pt x="99" y="25"/>
                  </a:lnTo>
                  <a:lnTo>
                    <a:pt x="103" y="34"/>
                  </a:lnTo>
                  <a:lnTo>
                    <a:pt x="106" y="44"/>
                  </a:lnTo>
                  <a:lnTo>
                    <a:pt x="106" y="55"/>
                  </a:lnTo>
                  <a:lnTo>
                    <a:pt x="105" y="67"/>
                  </a:lnTo>
                  <a:lnTo>
                    <a:pt x="100" y="79"/>
                  </a:lnTo>
                  <a:lnTo>
                    <a:pt x="94" y="88"/>
                  </a:lnTo>
                  <a:lnTo>
                    <a:pt x="87" y="96"/>
                  </a:lnTo>
                  <a:lnTo>
                    <a:pt x="77" y="102"/>
                  </a:lnTo>
                  <a:lnTo>
                    <a:pt x="68" y="105"/>
                  </a:lnTo>
                  <a:lnTo>
                    <a:pt x="59" y="106"/>
                  </a:lnTo>
                  <a:lnTo>
                    <a:pt x="50" y="106"/>
                  </a:lnTo>
                  <a:lnTo>
                    <a:pt x="40" y="105"/>
                  </a:lnTo>
                  <a:lnTo>
                    <a:pt x="31" y="102"/>
                  </a:lnTo>
                  <a:lnTo>
                    <a:pt x="21" y="97"/>
                  </a:lnTo>
                  <a:lnTo>
                    <a:pt x="14" y="90"/>
                  </a:lnTo>
                  <a:lnTo>
                    <a:pt x="8" y="82"/>
                  </a:lnTo>
                  <a:lnTo>
                    <a:pt x="3" y="73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3" y="40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0" name="Freeform 267"/>
            <p:cNvSpPr>
              <a:spLocks/>
            </p:cNvSpPr>
            <p:nvPr/>
          </p:nvSpPr>
          <p:spPr bwMode="auto">
            <a:xfrm>
              <a:off x="1941" y="4078"/>
              <a:ext cx="106" cy="106"/>
            </a:xfrm>
            <a:custGeom>
              <a:avLst/>
              <a:gdLst>
                <a:gd name="T0" fmla="*/ 3 w 106"/>
                <a:gd name="T1" fmla="*/ 40 h 106"/>
                <a:gd name="T2" fmla="*/ 6 w 106"/>
                <a:gd name="T3" fmla="*/ 29 h 106"/>
                <a:gd name="T4" fmla="*/ 13 w 106"/>
                <a:gd name="T5" fmla="*/ 19 h 106"/>
                <a:gd name="T6" fmla="*/ 20 w 106"/>
                <a:gd name="T7" fmla="*/ 11 h 106"/>
                <a:gd name="T8" fmla="*/ 29 w 106"/>
                <a:gd name="T9" fmla="*/ 6 h 106"/>
                <a:gd name="T10" fmla="*/ 38 w 106"/>
                <a:gd name="T11" fmla="*/ 2 h 106"/>
                <a:gd name="T12" fmla="*/ 47 w 106"/>
                <a:gd name="T13" fmla="*/ 0 h 106"/>
                <a:gd name="T14" fmla="*/ 58 w 106"/>
                <a:gd name="T15" fmla="*/ 0 h 106"/>
                <a:gd name="T16" fmla="*/ 67 w 106"/>
                <a:gd name="T17" fmla="*/ 2 h 106"/>
                <a:gd name="T18" fmla="*/ 76 w 106"/>
                <a:gd name="T19" fmla="*/ 6 h 106"/>
                <a:gd name="T20" fmla="*/ 85 w 106"/>
                <a:gd name="T21" fmla="*/ 11 h 106"/>
                <a:gd name="T22" fmla="*/ 93 w 106"/>
                <a:gd name="T23" fmla="*/ 17 h 106"/>
                <a:gd name="T24" fmla="*/ 99 w 106"/>
                <a:gd name="T25" fmla="*/ 25 h 106"/>
                <a:gd name="T26" fmla="*/ 103 w 106"/>
                <a:gd name="T27" fmla="*/ 34 h 106"/>
                <a:gd name="T28" fmla="*/ 106 w 106"/>
                <a:gd name="T29" fmla="*/ 44 h 106"/>
                <a:gd name="T30" fmla="*/ 106 w 106"/>
                <a:gd name="T31" fmla="*/ 55 h 106"/>
                <a:gd name="T32" fmla="*/ 105 w 106"/>
                <a:gd name="T33" fmla="*/ 67 h 106"/>
                <a:gd name="T34" fmla="*/ 100 w 106"/>
                <a:gd name="T35" fmla="*/ 79 h 106"/>
                <a:gd name="T36" fmla="*/ 94 w 106"/>
                <a:gd name="T37" fmla="*/ 88 h 106"/>
                <a:gd name="T38" fmla="*/ 87 w 106"/>
                <a:gd name="T39" fmla="*/ 96 h 106"/>
                <a:gd name="T40" fmla="*/ 78 w 106"/>
                <a:gd name="T41" fmla="*/ 102 h 106"/>
                <a:gd name="T42" fmla="*/ 69 w 106"/>
                <a:gd name="T43" fmla="*/ 105 h 106"/>
                <a:gd name="T44" fmla="*/ 59 w 106"/>
                <a:gd name="T45" fmla="*/ 106 h 106"/>
                <a:gd name="T46" fmla="*/ 50 w 106"/>
                <a:gd name="T47" fmla="*/ 106 h 106"/>
                <a:gd name="T48" fmla="*/ 40 w 106"/>
                <a:gd name="T49" fmla="*/ 105 h 106"/>
                <a:gd name="T50" fmla="*/ 31 w 106"/>
                <a:gd name="T51" fmla="*/ 102 h 106"/>
                <a:gd name="T52" fmla="*/ 22 w 106"/>
                <a:gd name="T53" fmla="*/ 97 h 106"/>
                <a:gd name="T54" fmla="*/ 14 w 106"/>
                <a:gd name="T55" fmla="*/ 90 h 106"/>
                <a:gd name="T56" fmla="*/ 8 w 106"/>
                <a:gd name="T57" fmla="*/ 82 h 106"/>
                <a:gd name="T58" fmla="*/ 3 w 106"/>
                <a:gd name="T59" fmla="*/ 73 h 106"/>
                <a:gd name="T60" fmla="*/ 0 w 106"/>
                <a:gd name="T61" fmla="*/ 64 h 106"/>
                <a:gd name="T62" fmla="*/ 0 w 106"/>
                <a:gd name="T63" fmla="*/ 52 h 106"/>
                <a:gd name="T64" fmla="*/ 3 w 106"/>
                <a:gd name="T65" fmla="*/ 40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6"/>
                <a:gd name="T100" fmla="*/ 0 h 106"/>
                <a:gd name="T101" fmla="*/ 106 w 106"/>
                <a:gd name="T102" fmla="*/ 106 h 1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6" h="106">
                  <a:moveTo>
                    <a:pt x="3" y="40"/>
                  </a:moveTo>
                  <a:lnTo>
                    <a:pt x="6" y="29"/>
                  </a:lnTo>
                  <a:lnTo>
                    <a:pt x="13" y="19"/>
                  </a:lnTo>
                  <a:lnTo>
                    <a:pt x="20" y="11"/>
                  </a:lnTo>
                  <a:lnTo>
                    <a:pt x="29" y="6"/>
                  </a:lnTo>
                  <a:lnTo>
                    <a:pt x="38" y="2"/>
                  </a:lnTo>
                  <a:lnTo>
                    <a:pt x="47" y="0"/>
                  </a:lnTo>
                  <a:lnTo>
                    <a:pt x="58" y="0"/>
                  </a:lnTo>
                  <a:lnTo>
                    <a:pt x="67" y="2"/>
                  </a:lnTo>
                  <a:lnTo>
                    <a:pt x="76" y="6"/>
                  </a:lnTo>
                  <a:lnTo>
                    <a:pt x="85" y="11"/>
                  </a:lnTo>
                  <a:lnTo>
                    <a:pt x="93" y="17"/>
                  </a:lnTo>
                  <a:lnTo>
                    <a:pt x="99" y="25"/>
                  </a:lnTo>
                  <a:lnTo>
                    <a:pt x="103" y="34"/>
                  </a:lnTo>
                  <a:lnTo>
                    <a:pt x="106" y="44"/>
                  </a:lnTo>
                  <a:lnTo>
                    <a:pt x="106" y="55"/>
                  </a:lnTo>
                  <a:lnTo>
                    <a:pt x="105" y="67"/>
                  </a:lnTo>
                  <a:lnTo>
                    <a:pt x="100" y="79"/>
                  </a:lnTo>
                  <a:lnTo>
                    <a:pt x="94" y="88"/>
                  </a:lnTo>
                  <a:lnTo>
                    <a:pt x="87" y="96"/>
                  </a:lnTo>
                  <a:lnTo>
                    <a:pt x="78" y="102"/>
                  </a:lnTo>
                  <a:lnTo>
                    <a:pt x="69" y="105"/>
                  </a:lnTo>
                  <a:lnTo>
                    <a:pt x="59" y="106"/>
                  </a:lnTo>
                  <a:lnTo>
                    <a:pt x="50" y="106"/>
                  </a:lnTo>
                  <a:lnTo>
                    <a:pt x="40" y="105"/>
                  </a:lnTo>
                  <a:lnTo>
                    <a:pt x="31" y="102"/>
                  </a:lnTo>
                  <a:lnTo>
                    <a:pt x="22" y="97"/>
                  </a:lnTo>
                  <a:lnTo>
                    <a:pt x="14" y="90"/>
                  </a:lnTo>
                  <a:lnTo>
                    <a:pt x="8" y="82"/>
                  </a:lnTo>
                  <a:lnTo>
                    <a:pt x="3" y="73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3" y="40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1" name="Freeform 268"/>
            <p:cNvSpPr>
              <a:spLocks/>
            </p:cNvSpPr>
            <p:nvPr/>
          </p:nvSpPr>
          <p:spPr bwMode="auto">
            <a:xfrm>
              <a:off x="2063" y="4078"/>
              <a:ext cx="106" cy="106"/>
            </a:xfrm>
            <a:custGeom>
              <a:avLst/>
              <a:gdLst>
                <a:gd name="T0" fmla="*/ 3 w 106"/>
                <a:gd name="T1" fmla="*/ 40 h 106"/>
                <a:gd name="T2" fmla="*/ 6 w 106"/>
                <a:gd name="T3" fmla="*/ 29 h 106"/>
                <a:gd name="T4" fmla="*/ 12 w 106"/>
                <a:gd name="T5" fmla="*/ 19 h 106"/>
                <a:gd name="T6" fmla="*/ 19 w 106"/>
                <a:gd name="T7" fmla="*/ 11 h 106"/>
                <a:gd name="T8" fmla="*/ 28 w 106"/>
                <a:gd name="T9" fmla="*/ 6 h 106"/>
                <a:gd name="T10" fmla="*/ 37 w 106"/>
                <a:gd name="T11" fmla="*/ 2 h 106"/>
                <a:gd name="T12" fmla="*/ 47 w 106"/>
                <a:gd name="T13" fmla="*/ 0 h 106"/>
                <a:gd name="T14" fmla="*/ 57 w 106"/>
                <a:gd name="T15" fmla="*/ 0 h 106"/>
                <a:gd name="T16" fmla="*/ 66 w 106"/>
                <a:gd name="T17" fmla="*/ 2 h 106"/>
                <a:gd name="T18" fmla="*/ 75 w 106"/>
                <a:gd name="T19" fmla="*/ 6 h 106"/>
                <a:gd name="T20" fmla="*/ 84 w 106"/>
                <a:gd name="T21" fmla="*/ 11 h 106"/>
                <a:gd name="T22" fmla="*/ 92 w 106"/>
                <a:gd name="T23" fmla="*/ 17 h 106"/>
                <a:gd name="T24" fmla="*/ 98 w 106"/>
                <a:gd name="T25" fmla="*/ 25 h 106"/>
                <a:gd name="T26" fmla="*/ 103 w 106"/>
                <a:gd name="T27" fmla="*/ 34 h 106"/>
                <a:gd name="T28" fmla="*/ 106 w 106"/>
                <a:gd name="T29" fmla="*/ 44 h 106"/>
                <a:gd name="T30" fmla="*/ 106 w 106"/>
                <a:gd name="T31" fmla="*/ 55 h 106"/>
                <a:gd name="T32" fmla="*/ 104 w 106"/>
                <a:gd name="T33" fmla="*/ 67 h 106"/>
                <a:gd name="T34" fmla="*/ 100 w 106"/>
                <a:gd name="T35" fmla="*/ 79 h 106"/>
                <a:gd name="T36" fmla="*/ 93 w 106"/>
                <a:gd name="T37" fmla="*/ 88 h 106"/>
                <a:gd name="T38" fmla="*/ 86 w 106"/>
                <a:gd name="T39" fmla="*/ 96 h 106"/>
                <a:gd name="T40" fmla="*/ 77 w 106"/>
                <a:gd name="T41" fmla="*/ 102 h 106"/>
                <a:gd name="T42" fmla="*/ 68 w 106"/>
                <a:gd name="T43" fmla="*/ 105 h 106"/>
                <a:gd name="T44" fmla="*/ 59 w 106"/>
                <a:gd name="T45" fmla="*/ 106 h 106"/>
                <a:gd name="T46" fmla="*/ 50 w 106"/>
                <a:gd name="T47" fmla="*/ 106 h 106"/>
                <a:gd name="T48" fmla="*/ 39 w 106"/>
                <a:gd name="T49" fmla="*/ 105 h 106"/>
                <a:gd name="T50" fmla="*/ 30 w 106"/>
                <a:gd name="T51" fmla="*/ 102 h 106"/>
                <a:gd name="T52" fmla="*/ 21 w 106"/>
                <a:gd name="T53" fmla="*/ 97 h 106"/>
                <a:gd name="T54" fmla="*/ 13 w 106"/>
                <a:gd name="T55" fmla="*/ 90 h 106"/>
                <a:gd name="T56" fmla="*/ 7 w 106"/>
                <a:gd name="T57" fmla="*/ 82 h 106"/>
                <a:gd name="T58" fmla="*/ 3 w 106"/>
                <a:gd name="T59" fmla="*/ 73 h 106"/>
                <a:gd name="T60" fmla="*/ 0 w 106"/>
                <a:gd name="T61" fmla="*/ 64 h 106"/>
                <a:gd name="T62" fmla="*/ 0 w 106"/>
                <a:gd name="T63" fmla="*/ 52 h 106"/>
                <a:gd name="T64" fmla="*/ 3 w 106"/>
                <a:gd name="T65" fmla="*/ 40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6"/>
                <a:gd name="T100" fmla="*/ 0 h 106"/>
                <a:gd name="T101" fmla="*/ 106 w 106"/>
                <a:gd name="T102" fmla="*/ 106 h 1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6" h="106">
                  <a:moveTo>
                    <a:pt x="3" y="40"/>
                  </a:moveTo>
                  <a:lnTo>
                    <a:pt x="6" y="29"/>
                  </a:lnTo>
                  <a:lnTo>
                    <a:pt x="12" y="19"/>
                  </a:lnTo>
                  <a:lnTo>
                    <a:pt x="19" y="11"/>
                  </a:lnTo>
                  <a:lnTo>
                    <a:pt x="28" y="6"/>
                  </a:lnTo>
                  <a:lnTo>
                    <a:pt x="37" y="2"/>
                  </a:lnTo>
                  <a:lnTo>
                    <a:pt x="47" y="0"/>
                  </a:lnTo>
                  <a:lnTo>
                    <a:pt x="57" y="0"/>
                  </a:lnTo>
                  <a:lnTo>
                    <a:pt x="66" y="2"/>
                  </a:lnTo>
                  <a:lnTo>
                    <a:pt x="75" y="6"/>
                  </a:lnTo>
                  <a:lnTo>
                    <a:pt x="84" y="11"/>
                  </a:lnTo>
                  <a:lnTo>
                    <a:pt x="92" y="17"/>
                  </a:lnTo>
                  <a:lnTo>
                    <a:pt x="98" y="25"/>
                  </a:lnTo>
                  <a:lnTo>
                    <a:pt x="103" y="34"/>
                  </a:lnTo>
                  <a:lnTo>
                    <a:pt x="106" y="44"/>
                  </a:lnTo>
                  <a:lnTo>
                    <a:pt x="106" y="55"/>
                  </a:lnTo>
                  <a:lnTo>
                    <a:pt x="104" y="67"/>
                  </a:lnTo>
                  <a:lnTo>
                    <a:pt x="100" y="79"/>
                  </a:lnTo>
                  <a:lnTo>
                    <a:pt x="93" y="88"/>
                  </a:lnTo>
                  <a:lnTo>
                    <a:pt x="86" y="96"/>
                  </a:lnTo>
                  <a:lnTo>
                    <a:pt x="77" y="102"/>
                  </a:lnTo>
                  <a:lnTo>
                    <a:pt x="68" y="105"/>
                  </a:lnTo>
                  <a:lnTo>
                    <a:pt x="59" y="106"/>
                  </a:lnTo>
                  <a:lnTo>
                    <a:pt x="50" y="106"/>
                  </a:lnTo>
                  <a:lnTo>
                    <a:pt x="39" y="105"/>
                  </a:lnTo>
                  <a:lnTo>
                    <a:pt x="30" y="102"/>
                  </a:lnTo>
                  <a:lnTo>
                    <a:pt x="21" y="97"/>
                  </a:lnTo>
                  <a:lnTo>
                    <a:pt x="13" y="90"/>
                  </a:lnTo>
                  <a:lnTo>
                    <a:pt x="7" y="82"/>
                  </a:lnTo>
                  <a:lnTo>
                    <a:pt x="3" y="73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3" y="40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2" name="Freeform 269"/>
            <p:cNvSpPr>
              <a:spLocks/>
            </p:cNvSpPr>
            <p:nvPr/>
          </p:nvSpPr>
          <p:spPr bwMode="auto">
            <a:xfrm>
              <a:off x="2184" y="4093"/>
              <a:ext cx="106" cy="106"/>
            </a:xfrm>
            <a:custGeom>
              <a:avLst/>
              <a:gdLst>
                <a:gd name="T0" fmla="*/ 3 w 106"/>
                <a:gd name="T1" fmla="*/ 40 h 106"/>
                <a:gd name="T2" fmla="*/ 6 w 106"/>
                <a:gd name="T3" fmla="*/ 29 h 106"/>
                <a:gd name="T4" fmla="*/ 12 w 106"/>
                <a:gd name="T5" fmla="*/ 19 h 106"/>
                <a:gd name="T6" fmla="*/ 19 w 106"/>
                <a:gd name="T7" fmla="*/ 11 h 106"/>
                <a:gd name="T8" fmla="*/ 28 w 106"/>
                <a:gd name="T9" fmla="*/ 7 h 106"/>
                <a:gd name="T10" fmla="*/ 38 w 106"/>
                <a:gd name="T11" fmla="*/ 2 h 106"/>
                <a:gd name="T12" fmla="*/ 47 w 106"/>
                <a:gd name="T13" fmla="*/ 0 h 106"/>
                <a:gd name="T14" fmla="*/ 57 w 106"/>
                <a:gd name="T15" fmla="*/ 0 h 106"/>
                <a:gd name="T16" fmla="*/ 66 w 106"/>
                <a:gd name="T17" fmla="*/ 2 h 106"/>
                <a:gd name="T18" fmla="*/ 75 w 106"/>
                <a:gd name="T19" fmla="*/ 7 h 106"/>
                <a:gd name="T20" fmla="*/ 85 w 106"/>
                <a:gd name="T21" fmla="*/ 11 h 106"/>
                <a:gd name="T22" fmla="*/ 92 w 106"/>
                <a:gd name="T23" fmla="*/ 17 h 106"/>
                <a:gd name="T24" fmla="*/ 98 w 106"/>
                <a:gd name="T25" fmla="*/ 25 h 106"/>
                <a:gd name="T26" fmla="*/ 103 w 106"/>
                <a:gd name="T27" fmla="*/ 34 h 106"/>
                <a:gd name="T28" fmla="*/ 106 w 106"/>
                <a:gd name="T29" fmla="*/ 44 h 106"/>
                <a:gd name="T30" fmla="*/ 106 w 106"/>
                <a:gd name="T31" fmla="*/ 55 h 106"/>
                <a:gd name="T32" fmla="*/ 104 w 106"/>
                <a:gd name="T33" fmla="*/ 67 h 106"/>
                <a:gd name="T34" fmla="*/ 100 w 106"/>
                <a:gd name="T35" fmla="*/ 79 h 106"/>
                <a:gd name="T36" fmla="*/ 94 w 106"/>
                <a:gd name="T37" fmla="*/ 88 h 106"/>
                <a:gd name="T38" fmla="*/ 86 w 106"/>
                <a:gd name="T39" fmla="*/ 96 h 106"/>
                <a:gd name="T40" fmla="*/ 77 w 106"/>
                <a:gd name="T41" fmla="*/ 102 h 106"/>
                <a:gd name="T42" fmla="*/ 68 w 106"/>
                <a:gd name="T43" fmla="*/ 105 h 106"/>
                <a:gd name="T44" fmla="*/ 59 w 106"/>
                <a:gd name="T45" fmla="*/ 106 h 106"/>
                <a:gd name="T46" fmla="*/ 50 w 106"/>
                <a:gd name="T47" fmla="*/ 106 h 106"/>
                <a:gd name="T48" fmla="*/ 39 w 106"/>
                <a:gd name="T49" fmla="*/ 105 h 106"/>
                <a:gd name="T50" fmla="*/ 30 w 106"/>
                <a:gd name="T51" fmla="*/ 102 h 106"/>
                <a:gd name="T52" fmla="*/ 21 w 106"/>
                <a:gd name="T53" fmla="*/ 97 h 106"/>
                <a:gd name="T54" fmla="*/ 13 w 106"/>
                <a:gd name="T55" fmla="*/ 90 h 106"/>
                <a:gd name="T56" fmla="*/ 7 w 106"/>
                <a:gd name="T57" fmla="*/ 82 h 106"/>
                <a:gd name="T58" fmla="*/ 3 w 106"/>
                <a:gd name="T59" fmla="*/ 73 h 106"/>
                <a:gd name="T60" fmla="*/ 0 w 106"/>
                <a:gd name="T61" fmla="*/ 64 h 106"/>
                <a:gd name="T62" fmla="*/ 0 w 106"/>
                <a:gd name="T63" fmla="*/ 52 h 106"/>
                <a:gd name="T64" fmla="*/ 3 w 106"/>
                <a:gd name="T65" fmla="*/ 40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6"/>
                <a:gd name="T100" fmla="*/ 0 h 106"/>
                <a:gd name="T101" fmla="*/ 106 w 106"/>
                <a:gd name="T102" fmla="*/ 106 h 1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6" h="106">
                  <a:moveTo>
                    <a:pt x="3" y="40"/>
                  </a:moveTo>
                  <a:lnTo>
                    <a:pt x="6" y="29"/>
                  </a:lnTo>
                  <a:lnTo>
                    <a:pt x="12" y="19"/>
                  </a:lnTo>
                  <a:lnTo>
                    <a:pt x="19" y="11"/>
                  </a:lnTo>
                  <a:lnTo>
                    <a:pt x="28" y="7"/>
                  </a:lnTo>
                  <a:lnTo>
                    <a:pt x="38" y="2"/>
                  </a:lnTo>
                  <a:lnTo>
                    <a:pt x="47" y="0"/>
                  </a:lnTo>
                  <a:lnTo>
                    <a:pt x="57" y="0"/>
                  </a:lnTo>
                  <a:lnTo>
                    <a:pt x="66" y="2"/>
                  </a:lnTo>
                  <a:lnTo>
                    <a:pt x="75" y="7"/>
                  </a:lnTo>
                  <a:lnTo>
                    <a:pt x="85" y="11"/>
                  </a:lnTo>
                  <a:lnTo>
                    <a:pt x="92" y="17"/>
                  </a:lnTo>
                  <a:lnTo>
                    <a:pt x="98" y="25"/>
                  </a:lnTo>
                  <a:lnTo>
                    <a:pt x="103" y="34"/>
                  </a:lnTo>
                  <a:lnTo>
                    <a:pt x="106" y="44"/>
                  </a:lnTo>
                  <a:lnTo>
                    <a:pt x="106" y="55"/>
                  </a:lnTo>
                  <a:lnTo>
                    <a:pt x="104" y="67"/>
                  </a:lnTo>
                  <a:lnTo>
                    <a:pt x="100" y="79"/>
                  </a:lnTo>
                  <a:lnTo>
                    <a:pt x="94" y="88"/>
                  </a:lnTo>
                  <a:lnTo>
                    <a:pt x="86" y="96"/>
                  </a:lnTo>
                  <a:lnTo>
                    <a:pt x="77" y="102"/>
                  </a:lnTo>
                  <a:lnTo>
                    <a:pt x="68" y="105"/>
                  </a:lnTo>
                  <a:lnTo>
                    <a:pt x="59" y="106"/>
                  </a:lnTo>
                  <a:lnTo>
                    <a:pt x="50" y="106"/>
                  </a:lnTo>
                  <a:lnTo>
                    <a:pt x="39" y="105"/>
                  </a:lnTo>
                  <a:lnTo>
                    <a:pt x="30" y="102"/>
                  </a:lnTo>
                  <a:lnTo>
                    <a:pt x="21" y="97"/>
                  </a:lnTo>
                  <a:lnTo>
                    <a:pt x="13" y="90"/>
                  </a:lnTo>
                  <a:lnTo>
                    <a:pt x="7" y="82"/>
                  </a:lnTo>
                  <a:lnTo>
                    <a:pt x="3" y="73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3" y="40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3" name="Freeform 270"/>
            <p:cNvSpPr>
              <a:spLocks/>
            </p:cNvSpPr>
            <p:nvPr/>
          </p:nvSpPr>
          <p:spPr bwMode="auto">
            <a:xfrm>
              <a:off x="2290" y="4139"/>
              <a:ext cx="106" cy="106"/>
            </a:xfrm>
            <a:custGeom>
              <a:avLst/>
              <a:gdLst>
                <a:gd name="T0" fmla="*/ 3 w 106"/>
                <a:gd name="T1" fmla="*/ 39 h 106"/>
                <a:gd name="T2" fmla="*/ 6 w 106"/>
                <a:gd name="T3" fmla="*/ 29 h 106"/>
                <a:gd name="T4" fmla="*/ 12 w 106"/>
                <a:gd name="T5" fmla="*/ 18 h 106"/>
                <a:gd name="T6" fmla="*/ 19 w 106"/>
                <a:gd name="T7" fmla="*/ 11 h 106"/>
                <a:gd name="T8" fmla="*/ 29 w 106"/>
                <a:gd name="T9" fmla="*/ 6 h 106"/>
                <a:gd name="T10" fmla="*/ 38 w 106"/>
                <a:gd name="T11" fmla="*/ 1 h 106"/>
                <a:gd name="T12" fmla="*/ 47 w 106"/>
                <a:gd name="T13" fmla="*/ 0 h 106"/>
                <a:gd name="T14" fmla="*/ 57 w 106"/>
                <a:gd name="T15" fmla="*/ 0 h 106"/>
                <a:gd name="T16" fmla="*/ 66 w 106"/>
                <a:gd name="T17" fmla="*/ 1 h 106"/>
                <a:gd name="T18" fmla="*/ 75 w 106"/>
                <a:gd name="T19" fmla="*/ 6 h 106"/>
                <a:gd name="T20" fmla="*/ 85 w 106"/>
                <a:gd name="T21" fmla="*/ 11 h 106"/>
                <a:gd name="T22" fmla="*/ 92 w 106"/>
                <a:gd name="T23" fmla="*/ 17 h 106"/>
                <a:gd name="T24" fmla="*/ 98 w 106"/>
                <a:gd name="T25" fmla="*/ 24 h 106"/>
                <a:gd name="T26" fmla="*/ 103 w 106"/>
                <a:gd name="T27" fmla="*/ 33 h 106"/>
                <a:gd name="T28" fmla="*/ 106 w 106"/>
                <a:gd name="T29" fmla="*/ 44 h 106"/>
                <a:gd name="T30" fmla="*/ 106 w 106"/>
                <a:gd name="T31" fmla="*/ 54 h 106"/>
                <a:gd name="T32" fmla="*/ 104 w 106"/>
                <a:gd name="T33" fmla="*/ 67 h 106"/>
                <a:gd name="T34" fmla="*/ 100 w 106"/>
                <a:gd name="T35" fmla="*/ 79 h 106"/>
                <a:gd name="T36" fmla="*/ 94 w 106"/>
                <a:gd name="T37" fmla="*/ 88 h 106"/>
                <a:gd name="T38" fmla="*/ 86 w 106"/>
                <a:gd name="T39" fmla="*/ 95 h 106"/>
                <a:gd name="T40" fmla="*/ 77 w 106"/>
                <a:gd name="T41" fmla="*/ 101 h 106"/>
                <a:gd name="T42" fmla="*/ 68 w 106"/>
                <a:gd name="T43" fmla="*/ 104 h 106"/>
                <a:gd name="T44" fmla="*/ 59 w 106"/>
                <a:gd name="T45" fmla="*/ 106 h 106"/>
                <a:gd name="T46" fmla="*/ 50 w 106"/>
                <a:gd name="T47" fmla="*/ 106 h 106"/>
                <a:gd name="T48" fmla="*/ 39 w 106"/>
                <a:gd name="T49" fmla="*/ 104 h 106"/>
                <a:gd name="T50" fmla="*/ 30 w 106"/>
                <a:gd name="T51" fmla="*/ 101 h 106"/>
                <a:gd name="T52" fmla="*/ 21 w 106"/>
                <a:gd name="T53" fmla="*/ 97 h 106"/>
                <a:gd name="T54" fmla="*/ 13 w 106"/>
                <a:gd name="T55" fmla="*/ 89 h 106"/>
                <a:gd name="T56" fmla="*/ 7 w 106"/>
                <a:gd name="T57" fmla="*/ 82 h 106"/>
                <a:gd name="T58" fmla="*/ 3 w 106"/>
                <a:gd name="T59" fmla="*/ 73 h 106"/>
                <a:gd name="T60" fmla="*/ 0 w 106"/>
                <a:gd name="T61" fmla="*/ 64 h 106"/>
                <a:gd name="T62" fmla="*/ 0 w 106"/>
                <a:gd name="T63" fmla="*/ 51 h 106"/>
                <a:gd name="T64" fmla="*/ 3 w 106"/>
                <a:gd name="T65" fmla="*/ 39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6"/>
                <a:gd name="T100" fmla="*/ 0 h 106"/>
                <a:gd name="T101" fmla="*/ 106 w 106"/>
                <a:gd name="T102" fmla="*/ 106 h 1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6" h="106">
                  <a:moveTo>
                    <a:pt x="3" y="39"/>
                  </a:moveTo>
                  <a:lnTo>
                    <a:pt x="6" y="29"/>
                  </a:lnTo>
                  <a:lnTo>
                    <a:pt x="12" y="18"/>
                  </a:lnTo>
                  <a:lnTo>
                    <a:pt x="19" y="11"/>
                  </a:lnTo>
                  <a:lnTo>
                    <a:pt x="29" y="6"/>
                  </a:lnTo>
                  <a:lnTo>
                    <a:pt x="38" y="1"/>
                  </a:lnTo>
                  <a:lnTo>
                    <a:pt x="47" y="0"/>
                  </a:lnTo>
                  <a:lnTo>
                    <a:pt x="57" y="0"/>
                  </a:lnTo>
                  <a:lnTo>
                    <a:pt x="66" y="1"/>
                  </a:lnTo>
                  <a:lnTo>
                    <a:pt x="75" y="6"/>
                  </a:lnTo>
                  <a:lnTo>
                    <a:pt x="85" y="11"/>
                  </a:lnTo>
                  <a:lnTo>
                    <a:pt x="92" y="17"/>
                  </a:lnTo>
                  <a:lnTo>
                    <a:pt x="98" y="24"/>
                  </a:lnTo>
                  <a:lnTo>
                    <a:pt x="103" y="33"/>
                  </a:lnTo>
                  <a:lnTo>
                    <a:pt x="106" y="44"/>
                  </a:lnTo>
                  <a:lnTo>
                    <a:pt x="106" y="54"/>
                  </a:lnTo>
                  <a:lnTo>
                    <a:pt x="104" y="67"/>
                  </a:lnTo>
                  <a:lnTo>
                    <a:pt x="100" y="79"/>
                  </a:lnTo>
                  <a:lnTo>
                    <a:pt x="94" y="88"/>
                  </a:lnTo>
                  <a:lnTo>
                    <a:pt x="86" y="95"/>
                  </a:lnTo>
                  <a:lnTo>
                    <a:pt x="77" y="101"/>
                  </a:lnTo>
                  <a:lnTo>
                    <a:pt x="68" y="104"/>
                  </a:lnTo>
                  <a:lnTo>
                    <a:pt x="59" y="106"/>
                  </a:lnTo>
                  <a:lnTo>
                    <a:pt x="50" y="106"/>
                  </a:lnTo>
                  <a:lnTo>
                    <a:pt x="39" y="104"/>
                  </a:lnTo>
                  <a:lnTo>
                    <a:pt x="30" y="101"/>
                  </a:lnTo>
                  <a:lnTo>
                    <a:pt x="21" y="97"/>
                  </a:lnTo>
                  <a:lnTo>
                    <a:pt x="13" y="89"/>
                  </a:lnTo>
                  <a:lnTo>
                    <a:pt x="7" y="82"/>
                  </a:lnTo>
                  <a:lnTo>
                    <a:pt x="3" y="73"/>
                  </a:lnTo>
                  <a:lnTo>
                    <a:pt x="0" y="64"/>
                  </a:lnTo>
                  <a:lnTo>
                    <a:pt x="0" y="51"/>
                  </a:lnTo>
                  <a:lnTo>
                    <a:pt x="3" y="39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4" name="Freeform 271"/>
            <p:cNvSpPr>
              <a:spLocks/>
            </p:cNvSpPr>
            <p:nvPr/>
          </p:nvSpPr>
          <p:spPr bwMode="auto">
            <a:xfrm>
              <a:off x="2396" y="4184"/>
              <a:ext cx="106" cy="106"/>
            </a:xfrm>
            <a:custGeom>
              <a:avLst/>
              <a:gdLst>
                <a:gd name="T0" fmla="*/ 3 w 106"/>
                <a:gd name="T1" fmla="*/ 40 h 106"/>
                <a:gd name="T2" fmla="*/ 6 w 106"/>
                <a:gd name="T3" fmla="*/ 29 h 106"/>
                <a:gd name="T4" fmla="*/ 12 w 106"/>
                <a:gd name="T5" fmla="*/ 19 h 106"/>
                <a:gd name="T6" fmla="*/ 19 w 106"/>
                <a:gd name="T7" fmla="*/ 11 h 106"/>
                <a:gd name="T8" fmla="*/ 29 w 106"/>
                <a:gd name="T9" fmla="*/ 6 h 106"/>
                <a:gd name="T10" fmla="*/ 38 w 106"/>
                <a:gd name="T11" fmla="*/ 2 h 106"/>
                <a:gd name="T12" fmla="*/ 47 w 106"/>
                <a:gd name="T13" fmla="*/ 0 h 106"/>
                <a:gd name="T14" fmla="*/ 57 w 106"/>
                <a:gd name="T15" fmla="*/ 0 h 106"/>
                <a:gd name="T16" fmla="*/ 66 w 106"/>
                <a:gd name="T17" fmla="*/ 2 h 106"/>
                <a:gd name="T18" fmla="*/ 75 w 106"/>
                <a:gd name="T19" fmla="*/ 6 h 106"/>
                <a:gd name="T20" fmla="*/ 85 w 106"/>
                <a:gd name="T21" fmla="*/ 11 h 106"/>
                <a:gd name="T22" fmla="*/ 92 w 106"/>
                <a:gd name="T23" fmla="*/ 17 h 106"/>
                <a:gd name="T24" fmla="*/ 98 w 106"/>
                <a:gd name="T25" fmla="*/ 25 h 106"/>
                <a:gd name="T26" fmla="*/ 103 w 106"/>
                <a:gd name="T27" fmla="*/ 34 h 106"/>
                <a:gd name="T28" fmla="*/ 106 w 106"/>
                <a:gd name="T29" fmla="*/ 44 h 106"/>
                <a:gd name="T30" fmla="*/ 106 w 106"/>
                <a:gd name="T31" fmla="*/ 55 h 106"/>
                <a:gd name="T32" fmla="*/ 104 w 106"/>
                <a:gd name="T33" fmla="*/ 67 h 106"/>
                <a:gd name="T34" fmla="*/ 100 w 106"/>
                <a:gd name="T35" fmla="*/ 79 h 106"/>
                <a:gd name="T36" fmla="*/ 94 w 106"/>
                <a:gd name="T37" fmla="*/ 88 h 106"/>
                <a:gd name="T38" fmla="*/ 86 w 106"/>
                <a:gd name="T39" fmla="*/ 96 h 106"/>
                <a:gd name="T40" fmla="*/ 77 w 106"/>
                <a:gd name="T41" fmla="*/ 102 h 106"/>
                <a:gd name="T42" fmla="*/ 68 w 106"/>
                <a:gd name="T43" fmla="*/ 105 h 106"/>
                <a:gd name="T44" fmla="*/ 59 w 106"/>
                <a:gd name="T45" fmla="*/ 106 h 106"/>
                <a:gd name="T46" fmla="*/ 50 w 106"/>
                <a:gd name="T47" fmla="*/ 106 h 106"/>
                <a:gd name="T48" fmla="*/ 39 w 106"/>
                <a:gd name="T49" fmla="*/ 105 h 106"/>
                <a:gd name="T50" fmla="*/ 30 w 106"/>
                <a:gd name="T51" fmla="*/ 102 h 106"/>
                <a:gd name="T52" fmla="*/ 21 w 106"/>
                <a:gd name="T53" fmla="*/ 97 h 106"/>
                <a:gd name="T54" fmla="*/ 13 w 106"/>
                <a:gd name="T55" fmla="*/ 90 h 106"/>
                <a:gd name="T56" fmla="*/ 7 w 106"/>
                <a:gd name="T57" fmla="*/ 82 h 106"/>
                <a:gd name="T58" fmla="*/ 3 w 106"/>
                <a:gd name="T59" fmla="*/ 73 h 106"/>
                <a:gd name="T60" fmla="*/ 0 w 106"/>
                <a:gd name="T61" fmla="*/ 64 h 106"/>
                <a:gd name="T62" fmla="*/ 0 w 106"/>
                <a:gd name="T63" fmla="*/ 52 h 106"/>
                <a:gd name="T64" fmla="*/ 3 w 106"/>
                <a:gd name="T65" fmla="*/ 40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6"/>
                <a:gd name="T100" fmla="*/ 0 h 106"/>
                <a:gd name="T101" fmla="*/ 106 w 106"/>
                <a:gd name="T102" fmla="*/ 106 h 1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6" h="106">
                  <a:moveTo>
                    <a:pt x="3" y="40"/>
                  </a:moveTo>
                  <a:lnTo>
                    <a:pt x="6" y="29"/>
                  </a:lnTo>
                  <a:lnTo>
                    <a:pt x="12" y="19"/>
                  </a:lnTo>
                  <a:lnTo>
                    <a:pt x="19" y="11"/>
                  </a:lnTo>
                  <a:lnTo>
                    <a:pt x="29" y="6"/>
                  </a:lnTo>
                  <a:lnTo>
                    <a:pt x="38" y="2"/>
                  </a:lnTo>
                  <a:lnTo>
                    <a:pt x="47" y="0"/>
                  </a:lnTo>
                  <a:lnTo>
                    <a:pt x="57" y="0"/>
                  </a:lnTo>
                  <a:lnTo>
                    <a:pt x="66" y="2"/>
                  </a:lnTo>
                  <a:lnTo>
                    <a:pt x="75" y="6"/>
                  </a:lnTo>
                  <a:lnTo>
                    <a:pt x="85" y="11"/>
                  </a:lnTo>
                  <a:lnTo>
                    <a:pt x="92" y="17"/>
                  </a:lnTo>
                  <a:lnTo>
                    <a:pt x="98" y="25"/>
                  </a:lnTo>
                  <a:lnTo>
                    <a:pt x="103" y="34"/>
                  </a:lnTo>
                  <a:lnTo>
                    <a:pt x="106" y="44"/>
                  </a:lnTo>
                  <a:lnTo>
                    <a:pt x="106" y="55"/>
                  </a:lnTo>
                  <a:lnTo>
                    <a:pt x="104" y="67"/>
                  </a:lnTo>
                  <a:lnTo>
                    <a:pt x="100" y="79"/>
                  </a:lnTo>
                  <a:lnTo>
                    <a:pt x="94" y="88"/>
                  </a:lnTo>
                  <a:lnTo>
                    <a:pt x="86" y="96"/>
                  </a:lnTo>
                  <a:lnTo>
                    <a:pt x="77" y="102"/>
                  </a:lnTo>
                  <a:lnTo>
                    <a:pt x="68" y="105"/>
                  </a:lnTo>
                  <a:lnTo>
                    <a:pt x="59" y="106"/>
                  </a:lnTo>
                  <a:lnTo>
                    <a:pt x="50" y="106"/>
                  </a:lnTo>
                  <a:lnTo>
                    <a:pt x="39" y="105"/>
                  </a:lnTo>
                  <a:lnTo>
                    <a:pt x="30" y="102"/>
                  </a:lnTo>
                  <a:lnTo>
                    <a:pt x="21" y="97"/>
                  </a:lnTo>
                  <a:lnTo>
                    <a:pt x="13" y="90"/>
                  </a:lnTo>
                  <a:lnTo>
                    <a:pt x="7" y="82"/>
                  </a:lnTo>
                  <a:lnTo>
                    <a:pt x="3" y="73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3" y="40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5" name="Freeform 272"/>
            <p:cNvSpPr>
              <a:spLocks/>
            </p:cNvSpPr>
            <p:nvPr/>
          </p:nvSpPr>
          <p:spPr bwMode="auto">
            <a:xfrm>
              <a:off x="2517" y="4230"/>
              <a:ext cx="106" cy="106"/>
            </a:xfrm>
            <a:custGeom>
              <a:avLst/>
              <a:gdLst>
                <a:gd name="T0" fmla="*/ 3 w 106"/>
                <a:gd name="T1" fmla="*/ 39 h 106"/>
                <a:gd name="T2" fmla="*/ 6 w 106"/>
                <a:gd name="T3" fmla="*/ 29 h 106"/>
                <a:gd name="T4" fmla="*/ 12 w 106"/>
                <a:gd name="T5" fmla="*/ 18 h 106"/>
                <a:gd name="T6" fmla="*/ 20 w 106"/>
                <a:gd name="T7" fmla="*/ 10 h 106"/>
                <a:gd name="T8" fmla="*/ 29 w 106"/>
                <a:gd name="T9" fmla="*/ 6 h 106"/>
                <a:gd name="T10" fmla="*/ 38 w 106"/>
                <a:gd name="T11" fmla="*/ 1 h 106"/>
                <a:gd name="T12" fmla="*/ 47 w 106"/>
                <a:gd name="T13" fmla="*/ 0 h 106"/>
                <a:gd name="T14" fmla="*/ 57 w 106"/>
                <a:gd name="T15" fmla="*/ 0 h 106"/>
                <a:gd name="T16" fmla="*/ 67 w 106"/>
                <a:gd name="T17" fmla="*/ 1 h 106"/>
                <a:gd name="T18" fmla="*/ 76 w 106"/>
                <a:gd name="T19" fmla="*/ 6 h 106"/>
                <a:gd name="T20" fmla="*/ 85 w 106"/>
                <a:gd name="T21" fmla="*/ 10 h 106"/>
                <a:gd name="T22" fmla="*/ 92 w 106"/>
                <a:gd name="T23" fmla="*/ 16 h 106"/>
                <a:gd name="T24" fmla="*/ 98 w 106"/>
                <a:gd name="T25" fmla="*/ 24 h 106"/>
                <a:gd name="T26" fmla="*/ 103 w 106"/>
                <a:gd name="T27" fmla="*/ 33 h 106"/>
                <a:gd name="T28" fmla="*/ 106 w 106"/>
                <a:gd name="T29" fmla="*/ 44 h 106"/>
                <a:gd name="T30" fmla="*/ 106 w 106"/>
                <a:gd name="T31" fmla="*/ 54 h 106"/>
                <a:gd name="T32" fmla="*/ 104 w 106"/>
                <a:gd name="T33" fmla="*/ 66 h 106"/>
                <a:gd name="T34" fmla="*/ 100 w 106"/>
                <a:gd name="T35" fmla="*/ 79 h 106"/>
                <a:gd name="T36" fmla="*/ 94 w 106"/>
                <a:gd name="T37" fmla="*/ 88 h 106"/>
                <a:gd name="T38" fmla="*/ 86 w 106"/>
                <a:gd name="T39" fmla="*/ 95 h 106"/>
                <a:gd name="T40" fmla="*/ 77 w 106"/>
                <a:gd name="T41" fmla="*/ 101 h 106"/>
                <a:gd name="T42" fmla="*/ 68 w 106"/>
                <a:gd name="T43" fmla="*/ 104 h 106"/>
                <a:gd name="T44" fmla="*/ 59 w 106"/>
                <a:gd name="T45" fmla="*/ 106 h 106"/>
                <a:gd name="T46" fmla="*/ 50 w 106"/>
                <a:gd name="T47" fmla="*/ 106 h 106"/>
                <a:gd name="T48" fmla="*/ 39 w 106"/>
                <a:gd name="T49" fmla="*/ 104 h 106"/>
                <a:gd name="T50" fmla="*/ 30 w 106"/>
                <a:gd name="T51" fmla="*/ 101 h 106"/>
                <a:gd name="T52" fmla="*/ 21 w 106"/>
                <a:gd name="T53" fmla="*/ 97 h 106"/>
                <a:gd name="T54" fmla="*/ 14 w 106"/>
                <a:gd name="T55" fmla="*/ 89 h 106"/>
                <a:gd name="T56" fmla="*/ 7 w 106"/>
                <a:gd name="T57" fmla="*/ 82 h 106"/>
                <a:gd name="T58" fmla="*/ 3 w 106"/>
                <a:gd name="T59" fmla="*/ 72 h 106"/>
                <a:gd name="T60" fmla="*/ 0 w 106"/>
                <a:gd name="T61" fmla="*/ 63 h 106"/>
                <a:gd name="T62" fmla="*/ 0 w 106"/>
                <a:gd name="T63" fmla="*/ 51 h 106"/>
                <a:gd name="T64" fmla="*/ 3 w 106"/>
                <a:gd name="T65" fmla="*/ 39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6"/>
                <a:gd name="T100" fmla="*/ 0 h 106"/>
                <a:gd name="T101" fmla="*/ 106 w 106"/>
                <a:gd name="T102" fmla="*/ 106 h 1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6" h="106">
                  <a:moveTo>
                    <a:pt x="3" y="39"/>
                  </a:moveTo>
                  <a:lnTo>
                    <a:pt x="6" y="29"/>
                  </a:lnTo>
                  <a:lnTo>
                    <a:pt x="12" y="18"/>
                  </a:lnTo>
                  <a:lnTo>
                    <a:pt x="20" y="10"/>
                  </a:lnTo>
                  <a:lnTo>
                    <a:pt x="29" y="6"/>
                  </a:lnTo>
                  <a:lnTo>
                    <a:pt x="38" y="1"/>
                  </a:lnTo>
                  <a:lnTo>
                    <a:pt x="47" y="0"/>
                  </a:lnTo>
                  <a:lnTo>
                    <a:pt x="57" y="0"/>
                  </a:lnTo>
                  <a:lnTo>
                    <a:pt x="67" y="1"/>
                  </a:lnTo>
                  <a:lnTo>
                    <a:pt x="76" y="6"/>
                  </a:lnTo>
                  <a:lnTo>
                    <a:pt x="85" y="10"/>
                  </a:lnTo>
                  <a:lnTo>
                    <a:pt x="92" y="16"/>
                  </a:lnTo>
                  <a:lnTo>
                    <a:pt x="98" y="24"/>
                  </a:lnTo>
                  <a:lnTo>
                    <a:pt x="103" y="33"/>
                  </a:lnTo>
                  <a:lnTo>
                    <a:pt x="106" y="44"/>
                  </a:lnTo>
                  <a:lnTo>
                    <a:pt x="106" y="54"/>
                  </a:lnTo>
                  <a:lnTo>
                    <a:pt x="104" y="66"/>
                  </a:lnTo>
                  <a:lnTo>
                    <a:pt x="100" y="79"/>
                  </a:lnTo>
                  <a:lnTo>
                    <a:pt x="94" y="88"/>
                  </a:lnTo>
                  <a:lnTo>
                    <a:pt x="86" y="95"/>
                  </a:lnTo>
                  <a:lnTo>
                    <a:pt x="77" y="101"/>
                  </a:lnTo>
                  <a:lnTo>
                    <a:pt x="68" y="104"/>
                  </a:lnTo>
                  <a:lnTo>
                    <a:pt x="59" y="106"/>
                  </a:lnTo>
                  <a:lnTo>
                    <a:pt x="50" y="106"/>
                  </a:lnTo>
                  <a:lnTo>
                    <a:pt x="39" y="104"/>
                  </a:lnTo>
                  <a:lnTo>
                    <a:pt x="30" y="101"/>
                  </a:lnTo>
                  <a:lnTo>
                    <a:pt x="21" y="97"/>
                  </a:lnTo>
                  <a:lnTo>
                    <a:pt x="14" y="89"/>
                  </a:lnTo>
                  <a:lnTo>
                    <a:pt x="7" y="82"/>
                  </a:lnTo>
                  <a:lnTo>
                    <a:pt x="3" y="72"/>
                  </a:lnTo>
                  <a:lnTo>
                    <a:pt x="0" y="63"/>
                  </a:lnTo>
                  <a:lnTo>
                    <a:pt x="0" y="51"/>
                  </a:lnTo>
                  <a:lnTo>
                    <a:pt x="3" y="39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6" name="Freeform 273"/>
            <p:cNvSpPr>
              <a:spLocks/>
            </p:cNvSpPr>
            <p:nvPr/>
          </p:nvSpPr>
          <p:spPr bwMode="auto">
            <a:xfrm>
              <a:off x="2638" y="4245"/>
              <a:ext cx="106" cy="106"/>
            </a:xfrm>
            <a:custGeom>
              <a:avLst/>
              <a:gdLst>
                <a:gd name="T0" fmla="*/ 3 w 106"/>
                <a:gd name="T1" fmla="*/ 39 h 106"/>
                <a:gd name="T2" fmla="*/ 6 w 106"/>
                <a:gd name="T3" fmla="*/ 29 h 106"/>
                <a:gd name="T4" fmla="*/ 12 w 106"/>
                <a:gd name="T5" fmla="*/ 18 h 106"/>
                <a:gd name="T6" fmla="*/ 20 w 106"/>
                <a:gd name="T7" fmla="*/ 11 h 106"/>
                <a:gd name="T8" fmla="*/ 29 w 106"/>
                <a:gd name="T9" fmla="*/ 6 h 106"/>
                <a:gd name="T10" fmla="*/ 38 w 106"/>
                <a:gd name="T11" fmla="*/ 1 h 106"/>
                <a:gd name="T12" fmla="*/ 47 w 106"/>
                <a:gd name="T13" fmla="*/ 0 h 106"/>
                <a:gd name="T14" fmla="*/ 58 w 106"/>
                <a:gd name="T15" fmla="*/ 0 h 106"/>
                <a:gd name="T16" fmla="*/ 67 w 106"/>
                <a:gd name="T17" fmla="*/ 1 h 106"/>
                <a:gd name="T18" fmla="*/ 76 w 106"/>
                <a:gd name="T19" fmla="*/ 6 h 106"/>
                <a:gd name="T20" fmla="*/ 85 w 106"/>
                <a:gd name="T21" fmla="*/ 11 h 106"/>
                <a:gd name="T22" fmla="*/ 92 w 106"/>
                <a:gd name="T23" fmla="*/ 17 h 106"/>
                <a:gd name="T24" fmla="*/ 98 w 106"/>
                <a:gd name="T25" fmla="*/ 24 h 106"/>
                <a:gd name="T26" fmla="*/ 103 w 106"/>
                <a:gd name="T27" fmla="*/ 33 h 106"/>
                <a:gd name="T28" fmla="*/ 106 w 106"/>
                <a:gd name="T29" fmla="*/ 44 h 106"/>
                <a:gd name="T30" fmla="*/ 106 w 106"/>
                <a:gd name="T31" fmla="*/ 54 h 106"/>
                <a:gd name="T32" fmla="*/ 105 w 106"/>
                <a:gd name="T33" fmla="*/ 67 h 106"/>
                <a:gd name="T34" fmla="*/ 100 w 106"/>
                <a:gd name="T35" fmla="*/ 79 h 106"/>
                <a:gd name="T36" fmla="*/ 94 w 106"/>
                <a:gd name="T37" fmla="*/ 88 h 106"/>
                <a:gd name="T38" fmla="*/ 86 w 106"/>
                <a:gd name="T39" fmla="*/ 95 h 106"/>
                <a:gd name="T40" fmla="*/ 77 w 106"/>
                <a:gd name="T41" fmla="*/ 101 h 106"/>
                <a:gd name="T42" fmla="*/ 68 w 106"/>
                <a:gd name="T43" fmla="*/ 104 h 106"/>
                <a:gd name="T44" fmla="*/ 59 w 106"/>
                <a:gd name="T45" fmla="*/ 106 h 106"/>
                <a:gd name="T46" fmla="*/ 50 w 106"/>
                <a:gd name="T47" fmla="*/ 106 h 106"/>
                <a:gd name="T48" fmla="*/ 39 w 106"/>
                <a:gd name="T49" fmla="*/ 104 h 106"/>
                <a:gd name="T50" fmla="*/ 30 w 106"/>
                <a:gd name="T51" fmla="*/ 101 h 106"/>
                <a:gd name="T52" fmla="*/ 21 w 106"/>
                <a:gd name="T53" fmla="*/ 97 h 106"/>
                <a:gd name="T54" fmla="*/ 14 w 106"/>
                <a:gd name="T55" fmla="*/ 89 h 106"/>
                <a:gd name="T56" fmla="*/ 8 w 106"/>
                <a:gd name="T57" fmla="*/ 82 h 106"/>
                <a:gd name="T58" fmla="*/ 3 w 106"/>
                <a:gd name="T59" fmla="*/ 73 h 106"/>
                <a:gd name="T60" fmla="*/ 0 w 106"/>
                <a:gd name="T61" fmla="*/ 64 h 106"/>
                <a:gd name="T62" fmla="*/ 0 w 106"/>
                <a:gd name="T63" fmla="*/ 51 h 106"/>
                <a:gd name="T64" fmla="*/ 3 w 106"/>
                <a:gd name="T65" fmla="*/ 39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6"/>
                <a:gd name="T100" fmla="*/ 0 h 106"/>
                <a:gd name="T101" fmla="*/ 106 w 106"/>
                <a:gd name="T102" fmla="*/ 106 h 1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6" h="106">
                  <a:moveTo>
                    <a:pt x="3" y="39"/>
                  </a:moveTo>
                  <a:lnTo>
                    <a:pt x="6" y="29"/>
                  </a:lnTo>
                  <a:lnTo>
                    <a:pt x="12" y="18"/>
                  </a:lnTo>
                  <a:lnTo>
                    <a:pt x="20" y="11"/>
                  </a:lnTo>
                  <a:lnTo>
                    <a:pt x="29" y="6"/>
                  </a:lnTo>
                  <a:lnTo>
                    <a:pt x="38" y="1"/>
                  </a:lnTo>
                  <a:lnTo>
                    <a:pt x="47" y="0"/>
                  </a:lnTo>
                  <a:lnTo>
                    <a:pt x="58" y="0"/>
                  </a:lnTo>
                  <a:lnTo>
                    <a:pt x="67" y="1"/>
                  </a:lnTo>
                  <a:lnTo>
                    <a:pt x="76" y="6"/>
                  </a:lnTo>
                  <a:lnTo>
                    <a:pt x="85" y="11"/>
                  </a:lnTo>
                  <a:lnTo>
                    <a:pt x="92" y="17"/>
                  </a:lnTo>
                  <a:lnTo>
                    <a:pt x="98" y="24"/>
                  </a:lnTo>
                  <a:lnTo>
                    <a:pt x="103" y="33"/>
                  </a:lnTo>
                  <a:lnTo>
                    <a:pt x="106" y="44"/>
                  </a:lnTo>
                  <a:lnTo>
                    <a:pt x="106" y="54"/>
                  </a:lnTo>
                  <a:lnTo>
                    <a:pt x="105" y="67"/>
                  </a:lnTo>
                  <a:lnTo>
                    <a:pt x="100" y="79"/>
                  </a:lnTo>
                  <a:lnTo>
                    <a:pt x="94" y="88"/>
                  </a:lnTo>
                  <a:lnTo>
                    <a:pt x="86" y="95"/>
                  </a:lnTo>
                  <a:lnTo>
                    <a:pt x="77" y="101"/>
                  </a:lnTo>
                  <a:lnTo>
                    <a:pt x="68" y="104"/>
                  </a:lnTo>
                  <a:lnTo>
                    <a:pt x="59" y="106"/>
                  </a:lnTo>
                  <a:lnTo>
                    <a:pt x="50" y="106"/>
                  </a:lnTo>
                  <a:lnTo>
                    <a:pt x="39" y="104"/>
                  </a:lnTo>
                  <a:lnTo>
                    <a:pt x="30" y="101"/>
                  </a:lnTo>
                  <a:lnTo>
                    <a:pt x="21" y="97"/>
                  </a:lnTo>
                  <a:lnTo>
                    <a:pt x="14" y="89"/>
                  </a:lnTo>
                  <a:lnTo>
                    <a:pt x="8" y="82"/>
                  </a:lnTo>
                  <a:lnTo>
                    <a:pt x="3" y="73"/>
                  </a:lnTo>
                  <a:lnTo>
                    <a:pt x="0" y="64"/>
                  </a:lnTo>
                  <a:lnTo>
                    <a:pt x="0" y="51"/>
                  </a:lnTo>
                  <a:lnTo>
                    <a:pt x="3" y="39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7" name="Freeform 274"/>
            <p:cNvSpPr>
              <a:spLocks/>
            </p:cNvSpPr>
            <p:nvPr/>
          </p:nvSpPr>
          <p:spPr bwMode="auto">
            <a:xfrm>
              <a:off x="2759" y="4245"/>
              <a:ext cx="106" cy="106"/>
            </a:xfrm>
            <a:custGeom>
              <a:avLst/>
              <a:gdLst>
                <a:gd name="T0" fmla="*/ 3 w 106"/>
                <a:gd name="T1" fmla="*/ 39 h 106"/>
                <a:gd name="T2" fmla="*/ 6 w 106"/>
                <a:gd name="T3" fmla="*/ 29 h 106"/>
                <a:gd name="T4" fmla="*/ 12 w 106"/>
                <a:gd name="T5" fmla="*/ 18 h 106"/>
                <a:gd name="T6" fmla="*/ 20 w 106"/>
                <a:gd name="T7" fmla="*/ 11 h 106"/>
                <a:gd name="T8" fmla="*/ 29 w 106"/>
                <a:gd name="T9" fmla="*/ 6 h 106"/>
                <a:gd name="T10" fmla="*/ 38 w 106"/>
                <a:gd name="T11" fmla="*/ 1 h 106"/>
                <a:gd name="T12" fmla="*/ 47 w 106"/>
                <a:gd name="T13" fmla="*/ 0 h 106"/>
                <a:gd name="T14" fmla="*/ 58 w 106"/>
                <a:gd name="T15" fmla="*/ 0 h 106"/>
                <a:gd name="T16" fmla="*/ 67 w 106"/>
                <a:gd name="T17" fmla="*/ 1 h 106"/>
                <a:gd name="T18" fmla="*/ 76 w 106"/>
                <a:gd name="T19" fmla="*/ 6 h 106"/>
                <a:gd name="T20" fmla="*/ 85 w 106"/>
                <a:gd name="T21" fmla="*/ 11 h 106"/>
                <a:gd name="T22" fmla="*/ 93 w 106"/>
                <a:gd name="T23" fmla="*/ 17 h 106"/>
                <a:gd name="T24" fmla="*/ 99 w 106"/>
                <a:gd name="T25" fmla="*/ 24 h 106"/>
                <a:gd name="T26" fmla="*/ 103 w 106"/>
                <a:gd name="T27" fmla="*/ 33 h 106"/>
                <a:gd name="T28" fmla="*/ 106 w 106"/>
                <a:gd name="T29" fmla="*/ 44 h 106"/>
                <a:gd name="T30" fmla="*/ 106 w 106"/>
                <a:gd name="T31" fmla="*/ 54 h 106"/>
                <a:gd name="T32" fmla="*/ 105 w 106"/>
                <a:gd name="T33" fmla="*/ 67 h 106"/>
                <a:gd name="T34" fmla="*/ 100 w 106"/>
                <a:gd name="T35" fmla="*/ 79 h 106"/>
                <a:gd name="T36" fmla="*/ 94 w 106"/>
                <a:gd name="T37" fmla="*/ 88 h 106"/>
                <a:gd name="T38" fmla="*/ 87 w 106"/>
                <a:gd name="T39" fmla="*/ 95 h 106"/>
                <a:gd name="T40" fmla="*/ 77 w 106"/>
                <a:gd name="T41" fmla="*/ 101 h 106"/>
                <a:gd name="T42" fmla="*/ 68 w 106"/>
                <a:gd name="T43" fmla="*/ 104 h 106"/>
                <a:gd name="T44" fmla="*/ 59 w 106"/>
                <a:gd name="T45" fmla="*/ 106 h 106"/>
                <a:gd name="T46" fmla="*/ 50 w 106"/>
                <a:gd name="T47" fmla="*/ 106 h 106"/>
                <a:gd name="T48" fmla="*/ 40 w 106"/>
                <a:gd name="T49" fmla="*/ 104 h 106"/>
                <a:gd name="T50" fmla="*/ 30 w 106"/>
                <a:gd name="T51" fmla="*/ 101 h 106"/>
                <a:gd name="T52" fmla="*/ 21 w 106"/>
                <a:gd name="T53" fmla="*/ 97 h 106"/>
                <a:gd name="T54" fmla="*/ 14 w 106"/>
                <a:gd name="T55" fmla="*/ 89 h 106"/>
                <a:gd name="T56" fmla="*/ 8 w 106"/>
                <a:gd name="T57" fmla="*/ 82 h 106"/>
                <a:gd name="T58" fmla="*/ 3 w 106"/>
                <a:gd name="T59" fmla="*/ 73 h 106"/>
                <a:gd name="T60" fmla="*/ 0 w 106"/>
                <a:gd name="T61" fmla="*/ 64 h 106"/>
                <a:gd name="T62" fmla="*/ 0 w 106"/>
                <a:gd name="T63" fmla="*/ 51 h 106"/>
                <a:gd name="T64" fmla="*/ 3 w 106"/>
                <a:gd name="T65" fmla="*/ 39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6"/>
                <a:gd name="T100" fmla="*/ 0 h 106"/>
                <a:gd name="T101" fmla="*/ 106 w 106"/>
                <a:gd name="T102" fmla="*/ 106 h 1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6" h="106">
                  <a:moveTo>
                    <a:pt x="3" y="39"/>
                  </a:moveTo>
                  <a:lnTo>
                    <a:pt x="6" y="29"/>
                  </a:lnTo>
                  <a:lnTo>
                    <a:pt x="12" y="18"/>
                  </a:lnTo>
                  <a:lnTo>
                    <a:pt x="20" y="11"/>
                  </a:lnTo>
                  <a:lnTo>
                    <a:pt x="29" y="6"/>
                  </a:lnTo>
                  <a:lnTo>
                    <a:pt x="38" y="1"/>
                  </a:lnTo>
                  <a:lnTo>
                    <a:pt x="47" y="0"/>
                  </a:lnTo>
                  <a:lnTo>
                    <a:pt x="58" y="0"/>
                  </a:lnTo>
                  <a:lnTo>
                    <a:pt x="67" y="1"/>
                  </a:lnTo>
                  <a:lnTo>
                    <a:pt x="76" y="6"/>
                  </a:lnTo>
                  <a:lnTo>
                    <a:pt x="85" y="11"/>
                  </a:lnTo>
                  <a:lnTo>
                    <a:pt x="93" y="17"/>
                  </a:lnTo>
                  <a:lnTo>
                    <a:pt x="99" y="24"/>
                  </a:lnTo>
                  <a:lnTo>
                    <a:pt x="103" y="33"/>
                  </a:lnTo>
                  <a:lnTo>
                    <a:pt x="106" y="44"/>
                  </a:lnTo>
                  <a:lnTo>
                    <a:pt x="106" y="54"/>
                  </a:lnTo>
                  <a:lnTo>
                    <a:pt x="105" y="67"/>
                  </a:lnTo>
                  <a:lnTo>
                    <a:pt x="100" y="79"/>
                  </a:lnTo>
                  <a:lnTo>
                    <a:pt x="94" y="88"/>
                  </a:lnTo>
                  <a:lnTo>
                    <a:pt x="87" y="95"/>
                  </a:lnTo>
                  <a:lnTo>
                    <a:pt x="77" y="101"/>
                  </a:lnTo>
                  <a:lnTo>
                    <a:pt x="68" y="104"/>
                  </a:lnTo>
                  <a:lnTo>
                    <a:pt x="59" y="106"/>
                  </a:lnTo>
                  <a:lnTo>
                    <a:pt x="50" y="106"/>
                  </a:lnTo>
                  <a:lnTo>
                    <a:pt x="40" y="104"/>
                  </a:lnTo>
                  <a:lnTo>
                    <a:pt x="30" y="101"/>
                  </a:lnTo>
                  <a:lnTo>
                    <a:pt x="21" y="97"/>
                  </a:lnTo>
                  <a:lnTo>
                    <a:pt x="14" y="89"/>
                  </a:lnTo>
                  <a:lnTo>
                    <a:pt x="8" y="82"/>
                  </a:lnTo>
                  <a:lnTo>
                    <a:pt x="3" y="73"/>
                  </a:lnTo>
                  <a:lnTo>
                    <a:pt x="0" y="64"/>
                  </a:lnTo>
                  <a:lnTo>
                    <a:pt x="0" y="51"/>
                  </a:lnTo>
                  <a:lnTo>
                    <a:pt x="3" y="39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8" name="Freeform 275"/>
            <p:cNvSpPr>
              <a:spLocks/>
            </p:cNvSpPr>
            <p:nvPr/>
          </p:nvSpPr>
          <p:spPr bwMode="auto">
            <a:xfrm>
              <a:off x="2880" y="4215"/>
              <a:ext cx="106" cy="106"/>
            </a:xfrm>
            <a:custGeom>
              <a:avLst/>
              <a:gdLst>
                <a:gd name="T0" fmla="*/ 3 w 106"/>
                <a:gd name="T1" fmla="*/ 39 h 106"/>
                <a:gd name="T2" fmla="*/ 6 w 106"/>
                <a:gd name="T3" fmla="*/ 28 h 106"/>
                <a:gd name="T4" fmla="*/ 12 w 106"/>
                <a:gd name="T5" fmla="*/ 18 h 106"/>
                <a:gd name="T6" fmla="*/ 20 w 106"/>
                <a:gd name="T7" fmla="*/ 10 h 106"/>
                <a:gd name="T8" fmla="*/ 29 w 106"/>
                <a:gd name="T9" fmla="*/ 6 h 106"/>
                <a:gd name="T10" fmla="*/ 38 w 106"/>
                <a:gd name="T11" fmla="*/ 1 h 106"/>
                <a:gd name="T12" fmla="*/ 47 w 106"/>
                <a:gd name="T13" fmla="*/ 0 h 106"/>
                <a:gd name="T14" fmla="*/ 58 w 106"/>
                <a:gd name="T15" fmla="*/ 0 h 106"/>
                <a:gd name="T16" fmla="*/ 67 w 106"/>
                <a:gd name="T17" fmla="*/ 1 h 106"/>
                <a:gd name="T18" fmla="*/ 76 w 106"/>
                <a:gd name="T19" fmla="*/ 6 h 106"/>
                <a:gd name="T20" fmla="*/ 85 w 106"/>
                <a:gd name="T21" fmla="*/ 10 h 106"/>
                <a:gd name="T22" fmla="*/ 93 w 106"/>
                <a:gd name="T23" fmla="*/ 16 h 106"/>
                <a:gd name="T24" fmla="*/ 99 w 106"/>
                <a:gd name="T25" fmla="*/ 24 h 106"/>
                <a:gd name="T26" fmla="*/ 103 w 106"/>
                <a:gd name="T27" fmla="*/ 33 h 106"/>
                <a:gd name="T28" fmla="*/ 106 w 106"/>
                <a:gd name="T29" fmla="*/ 44 h 106"/>
                <a:gd name="T30" fmla="*/ 106 w 106"/>
                <a:gd name="T31" fmla="*/ 54 h 106"/>
                <a:gd name="T32" fmla="*/ 105 w 106"/>
                <a:gd name="T33" fmla="*/ 66 h 106"/>
                <a:gd name="T34" fmla="*/ 100 w 106"/>
                <a:gd name="T35" fmla="*/ 78 h 106"/>
                <a:gd name="T36" fmla="*/ 94 w 106"/>
                <a:gd name="T37" fmla="*/ 87 h 106"/>
                <a:gd name="T38" fmla="*/ 87 w 106"/>
                <a:gd name="T39" fmla="*/ 95 h 106"/>
                <a:gd name="T40" fmla="*/ 78 w 106"/>
                <a:gd name="T41" fmla="*/ 101 h 106"/>
                <a:gd name="T42" fmla="*/ 69 w 106"/>
                <a:gd name="T43" fmla="*/ 104 h 106"/>
                <a:gd name="T44" fmla="*/ 59 w 106"/>
                <a:gd name="T45" fmla="*/ 106 h 106"/>
                <a:gd name="T46" fmla="*/ 50 w 106"/>
                <a:gd name="T47" fmla="*/ 106 h 106"/>
                <a:gd name="T48" fmla="*/ 40 w 106"/>
                <a:gd name="T49" fmla="*/ 104 h 106"/>
                <a:gd name="T50" fmla="*/ 31 w 106"/>
                <a:gd name="T51" fmla="*/ 101 h 106"/>
                <a:gd name="T52" fmla="*/ 22 w 106"/>
                <a:gd name="T53" fmla="*/ 97 h 106"/>
                <a:gd name="T54" fmla="*/ 14 w 106"/>
                <a:gd name="T55" fmla="*/ 89 h 106"/>
                <a:gd name="T56" fmla="*/ 8 w 106"/>
                <a:gd name="T57" fmla="*/ 81 h 106"/>
                <a:gd name="T58" fmla="*/ 3 w 106"/>
                <a:gd name="T59" fmla="*/ 72 h 106"/>
                <a:gd name="T60" fmla="*/ 0 w 106"/>
                <a:gd name="T61" fmla="*/ 63 h 106"/>
                <a:gd name="T62" fmla="*/ 0 w 106"/>
                <a:gd name="T63" fmla="*/ 51 h 106"/>
                <a:gd name="T64" fmla="*/ 3 w 106"/>
                <a:gd name="T65" fmla="*/ 39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6"/>
                <a:gd name="T100" fmla="*/ 0 h 106"/>
                <a:gd name="T101" fmla="*/ 106 w 106"/>
                <a:gd name="T102" fmla="*/ 106 h 1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6" h="106">
                  <a:moveTo>
                    <a:pt x="3" y="39"/>
                  </a:moveTo>
                  <a:lnTo>
                    <a:pt x="6" y="28"/>
                  </a:lnTo>
                  <a:lnTo>
                    <a:pt x="12" y="18"/>
                  </a:lnTo>
                  <a:lnTo>
                    <a:pt x="20" y="10"/>
                  </a:lnTo>
                  <a:lnTo>
                    <a:pt x="29" y="6"/>
                  </a:lnTo>
                  <a:lnTo>
                    <a:pt x="38" y="1"/>
                  </a:lnTo>
                  <a:lnTo>
                    <a:pt x="47" y="0"/>
                  </a:lnTo>
                  <a:lnTo>
                    <a:pt x="58" y="0"/>
                  </a:lnTo>
                  <a:lnTo>
                    <a:pt x="67" y="1"/>
                  </a:lnTo>
                  <a:lnTo>
                    <a:pt x="76" y="6"/>
                  </a:lnTo>
                  <a:lnTo>
                    <a:pt x="85" y="10"/>
                  </a:lnTo>
                  <a:lnTo>
                    <a:pt x="93" y="16"/>
                  </a:lnTo>
                  <a:lnTo>
                    <a:pt x="99" y="24"/>
                  </a:lnTo>
                  <a:lnTo>
                    <a:pt x="103" y="33"/>
                  </a:lnTo>
                  <a:lnTo>
                    <a:pt x="106" y="44"/>
                  </a:lnTo>
                  <a:lnTo>
                    <a:pt x="106" y="54"/>
                  </a:lnTo>
                  <a:lnTo>
                    <a:pt x="105" y="66"/>
                  </a:lnTo>
                  <a:lnTo>
                    <a:pt x="100" y="78"/>
                  </a:lnTo>
                  <a:lnTo>
                    <a:pt x="94" y="87"/>
                  </a:lnTo>
                  <a:lnTo>
                    <a:pt x="87" y="95"/>
                  </a:lnTo>
                  <a:lnTo>
                    <a:pt x="78" y="101"/>
                  </a:lnTo>
                  <a:lnTo>
                    <a:pt x="69" y="104"/>
                  </a:lnTo>
                  <a:lnTo>
                    <a:pt x="59" y="106"/>
                  </a:lnTo>
                  <a:lnTo>
                    <a:pt x="50" y="106"/>
                  </a:lnTo>
                  <a:lnTo>
                    <a:pt x="40" y="104"/>
                  </a:lnTo>
                  <a:lnTo>
                    <a:pt x="31" y="101"/>
                  </a:lnTo>
                  <a:lnTo>
                    <a:pt x="22" y="97"/>
                  </a:lnTo>
                  <a:lnTo>
                    <a:pt x="14" y="89"/>
                  </a:lnTo>
                  <a:lnTo>
                    <a:pt x="8" y="81"/>
                  </a:lnTo>
                  <a:lnTo>
                    <a:pt x="3" y="72"/>
                  </a:lnTo>
                  <a:lnTo>
                    <a:pt x="0" y="63"/>
                  </a:lnTo>
                  <a:lnTo>
                    <a:pt x="0" y="51"/>
                  </a:lnTo>
                  <a:lnTo>
                    <a:pt x="3" y="39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9" name="Freeform 276"/>
            <p:cNvSpPr>
              <a:spLocks/>
            </p:cNvSpPr>
            <p:nvPr/>
          </p:nvSpPr>
          <p:spPr bwMode="auto">
            <a:xfrm>
              <a:off x="2986" y="4154"/>
              <a:ext cx="106" cy="106"/>
            </a:xfrm>
            <a:custGeom>
              <a:avLst/>
              <a:gdLst>
                <a:gd name="T0" fmla="*/ 3 w 106"/>
                <a:gd name="T1" fmla="*/ 39 h 106"/>
                <a:gd name="T2" fmla="*/ 6 w 106"/>
                <a:gd name="T3" fmla="*/ 29 h 106"/>
                <a:gd name="T4" fmla="*/ 12 w 106"/>
                <a:gd name="T5" fmla="*/ 18 h 106"/>
                <a:gd name="T6" fmla="*/ 20 w 106"/>
                <a:gd name="T7" fmla="*/ 11 h 106"/>
                <a:gd name="T8" fmla="*/ 29 w 106"/>
                <a:gd name="T9" fmla="*/ 6 h 106"/>
                <a:gd name="T10" fmla="*/ 38 w 106"/>
                <a:gd name="T11" fmla="*/ 2 h 106"/>
                <a:gd name="T12" fmla="*/ 47 w 106"/>
                <a:gd name="T13" fmla="*/ 0 h 106"/>
                <a:gd name="T14" fmla="*/ 58 w 106"/>
                <a:gd name="T15" fmla="*/ 0 h 106"/>
                <a:gd name="T16" fmla="*/ 67 w 106"/>
                <a:gd name="T17" fmla="*/ 2 h 106"/>
                <a:gd name="T18" fmla="*/ 76 w 106"/>
                <a:gd name="T19" fmla="*/ 6 h 106"/>
                <a:gd name="T20" fmla="*/ 85 w 106"/>
                <a:gd name="T21" fmla="*/ 11 h 106"/>
                <a:gd name="T22" fmla="*/ 93 w 106"/>
                <a:gd name="T23" fmla="*/ 17 h 106"/>
                <a:gd name="T24" fmla="*/ 99 w 106"/>
                <a:gd name="T25" fmla="*/ 24 h 106"/>
                <a:gd name="T26" fmla="*/ 103 w 106"/>
                <a:gd name="T27" fmla="*/ 33 h 106"/>
                <a:gd name="T28" fmla="*/ 106 w 106"/>
                <a:gd name="T29" fmla="*/ 44 h 106"/>
                <a:gd name="T30" fmla="*/ 106 w 106"/>
                <a:gd name="T31" fmla="*/ 55 h 106"/>
                <a:gd name="T32" fmla="*/ 105 w 106"/>
                <a:gd name="T33" fmla="*/ 67 h 106"/>
                <a:gd name="T34" fmla="*/ 100 w 106"/>
                <a:gd name="T35" fmla="*/ 79 h 106"/>
                <a:gd name="T36" fmla="*/ 94 w 106"/>
                <a:gd name="T37" fmla="*/ 88 h 106"/>
                <a:gd name="T38" fmla="*/ 87 w 106"/>
                <a:gd name="T39" fmla="*/ 95 h 106"/>
                <a:gd name="T40" fmla="*/ 78 w 106"/>
                <a:gd name="T41" fmla="*/ 102 h 106"/>
                <a:gd name="T42" fmla="*/ 69 w 106"/>
                <a:gd name="T43" fmla="*/ 105 h 106"/>
                <a:gd name="T44" fmla="*/ 59 w 106"/>
                <a:gd name="T45" fmla="*/ 106 h 106"/>
                <a:gd name="T46" fmla="*/ 50 w 106"/>
                <a:gd name="T47" fmla="*/ 106 h 106"/>
                <a:gd name="T48" fmla="*/ 40 w 106"/>
                <a:gd name="T49" fmla="*/ 105 h 106"/>
                <a:gd name="T50" fmla="*/ 31 w 106"/>
                <a:gd name="T51" fmla="*/ 102 h 106"/>
                <a:gd name="T52" fmla="*/ 22 w 106"/>
                <a:gd name="T53" fmla="*/ 97 h 106"/>
                <a:gd name="T54" fmla="*/ 14 w 106"/>
                <a:gd name="T55" fmla="*/ 89 h 106"/>
                <a:gd name="T56" fmla="*/ 8 w 106"/>
                <a:gd name="T57" fmla="*/ 82 h 106"/>
                <a:gd name="T58" fmla="*/ 3 w 106"/>
                <a:gd name="T59" fmla="*/ 73 h 106"/>
                <a:gd name="T60" fmla="*/ 0 w 106"/>
                <a:gd name="T61" fmla="*/ 64 h 106"/>
                <a:gd name="T62" fmla="*/ 0 w 106"/>
                <a:gd name="T63" fmla="*/ 52 h 106"/>
                <a:gd name="T64" fmla="*/ 3 w 106"/>
                <a:gd name="T65" fmla="*/ 39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6"/>
                <a:gd name="T100" fmla="*/ 0 h 106"/>
                <a:gd name="T101" fmla="*/ 106 w 106"/>
                <a:gd name="T102" fmla="*/ 106 h 1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6" h="106">
                  <a:moveTo>
                    <a:pt x="3" y="39"/>
                  </a:moveTo>
                  <a:lnTo>
                    <a:pt x="6" y="29"/>
                  </a:lnTo>
                  <a:lnTo>
                    <a:pt x="12" y="18"/>
                  </a:lnTo>
                  <a:lnTo>
                    <a:pt x="20" y="11"/>
                  </a:lnTo>
                  <a:lnTo>
                    <a:pt x="29" y="6"/>
                  </a:lnTo>
                  <a:lnTo>
                    <a:pt x="38" y="2"/>
                  </a:lnTo>
                  <a:lnTo>
                    <a:pt x="47" y="0"/>
                  </a:lnTo>
                  <a:lnTo>
                    <a:pt x="58" y="0"/>
                  </a:lnTo>
                  <a:lnTo>
                    <a:pt x="67" y="2"/>
                  </a:lnTo>
                  <a:lnTo>
                    <a:pt x="76" y="6"/>
                  </a:lnTo>
                  <a:lnTo>
                    <a:pt x="85" y="11"/>
                  </a:lnTo>
                  <a:lnTo>
                    <a:pt x="93" y="17"/>
                  </a:lnTo>
                  <a:lnTo>
                    <a:pt x="99" y="24"/>
                  </a:lnTo>
                  <a:lnTo>
                    <a:pt x="103" y="33"/>
                  </a:lnTo>
                  <a:lnTo>
                    <a:pt x="106" y="44"/>
                  </a:lnTo>
                  <a:lnTo>
                    <a:pt x="106" y="55"/>
                  </a:lnTo>
                  <a:lnTo>
                    <a:pt x="105" y="67"/>
                  </a:lnTo>
                  <a:lnTo>
                    <a:pt x="100" y="79"/>
                  </a:lnTo>
                  <a:lnTo>
                    <a:pt x="94" y="88"/>
                  </a:lnTo>
                  <a:lnTo>
                    <a:pt x="87" y="95"/>
                  </a:lnTo>
                  <a:lnTo>
                    <a:pt x="78" y="102"/>
                  </a:lnTo>
                  <a:lnTo>
                    <a:pt x="69" y="105"/>
                  </a:lnTo>
                  <a:lnTo>
                    <a:pt x="59" y="106"/>
                  </a:lnTo>
                  <a:lnTo>
                    <a:pt x="50" y="106"/>
                  </a:lnTo>
                  <a:lnTo>
                    <a:pt x="40" y="105"/>
                  </a:lnTo>
                  <a:lnTo>
                    <a:pt x="31" y="102"/>
                  </a:lnTo>
                  <a:lnTo>
                    <a:pt x="22" y="97"/>
                  </a:lnTo>
                  <a:lnTo>
                    <a:pt x="14" y="89"/>
                  </a:lnTo>
                  <a:lnTo>
                    <a:pt x="8" y="82"/>
                  </a:lnTo>
                  <a:lnTo>
                    <a:pt x="3" y="73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3" y="39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0" name="Freeform 277"/>
            <p:cNvSpPr>
              <a:spLocks/>
            </p:cNvSpPr>
            <p:nvPr/>
          </p:nvSpPr>
          <p:spPr bwMode="auto">
            <a:xfrm>
              <a:off x="3108" y="4109"/>
              <a:ext cx="106" cy="106"/>
            </a:xfrm>
            <a:custGeom>
              <a:avLst/>
              <a:gdLst>
                <a:gd name="T0" fmla="*/ 3 w 106"/>
                <a:gd name="T1" fmla="*/ 39 h 106"/>
                <a:gd name="T2" fmla="*/ 6 w 106"/>
                <a:gd name="T3" fmla="*/ 28 h 106"/>
                <a:gd name="T4" fmla="*/ 12 w 106"/>
                <a:gd name="T5" fmla="*/ 18 h 106"/>
                <a:gd name="T6" fmla="*/ 19 w 106"/>
                <a:gd name="T7" fmla="*/ 10 h 106"/>
                <a:gd name="T8" fmla="*/ 28 w 106"/>
                <a:gd name="T9" fmla="*/ 6 h 106"/>
                <a:gd name="T10" fmla="*/ 37 w 106"/>
                <a:gd name="T11" fmla="*/ 1 h 106"/>
                <a:gd name="T12" fmla="*/ 46 w 106"/>
                <a:gd name="T13" fmla="*/ 0 h 106"/>
                <a:gd name="T14" fmla="*/ 57 w 106"/>
                <a:gd name="T15" fmla="*/ 0 h 106"/>
                <a:gd name="T16" fmla="*/ 66 w 106"/>
                <a:gd name="T17" fmla="*/ 1 h 106"/>
                <a:gd name="T18" fmla="*/ 75 w 106"/>
                <a:gd name="T19" fmla="*/ 6 h 106"/>
                <a:gd name="T20" fmla="*/ 84 w 106"/>
                <a:gd name="T21" fmla="*/ 10 h 106"/>
                <a:gd name="T22" fmla="*/ 92 w 106"/>
                <a:gd name="T23" fmla="*/ 16 h 106"/>
                <a:gd name="T24" fmla="*/ 98 w 106"/>
                <a:gd name="T25" fmla="*/ 24 h 106"/>
                <a:gd name="T26" fmla="*/ 103 w 106"/>
                <a:gd name="T27" fmla="*/ 33 h 106"/>
                <a:gd name="T28" fmla="*/ 106 w 106"/>
                <a:gd name="T29" fmla="*/ 44 h 106"/>
                <a:gd name="T30" fmla="*/ 106 w 106"/>
                <a:gd name="T31" fmla="*/ 54 h 106"/>
                <a:gd name="T32" fmla="*/ 104 w 106"/>
                <a:gd name="T33" fmla="*/ 66 h 106"/>
                <a:gd name="T34" fmla="*/ 99 w 106"/>
                <a:gd name="T35" fmla="*/ 78 h 106"/>
                <a:gd name="T36" fmla="*/ 93 w 106"/>
                <a:gd name="T37" fmla="*/ 87 h 106"/>
                <a:gd name="T38" fmla="*/ 86 w 106"/>
                <a:gd name="T39" fmla="*/ 95 h 106"/>
                <a:gd name="T40" fmla="*/ 77 w 106"/>
                <a:gd name="T41" fmla="*/ 101 h 106"/>
                <a:gd name="T42" fmla="*/ 68 w 106"/>
                <a:gd name="T43" fmla="*/ 104 h 106"/>
                <a:gd name="T44" fmla="*/ 59 w 106"/>
                <a:gd name="T45" fmla="*/ 106 h 106"/>
                <a:gd name="T46" fmla="*/ 50 w 106"/>
                <a:gd name="T47" fmla="*/ 106 h 106"/>
                <a:gd name="T48" fmla="*/ 39 w 106"/>
                <a:gd name="T49" fmla="*/ 104 h 106"/>
                <a:gd name="T50" fmla="*/ 30 w 106"/>
                <a:gd name="T51" fmla="*/ 101 h 106"/>
                <a:gd name="T52" fmla="*/ 21 w 106"/>
                <a:gd name="T53" fmla="*/ 97 h 106"/>
                <a:gd name="T54" fmla="*/ 13 w 106"/>
                <a:gd name="T55" fmla="*/ 89 h 106"/>
                <a:gd name="T56" fmla="*/ 7 w 106"/>
                <a:gd name="T57" fmla="*/ 81 h 106"/>
                <a:gd name="T58" fmla="*/ 3 w 106"/>
                <a:gd name="T59" fmla="*/ 72 h 106"/>
                <a:gd name="T60" fmla="*/ 0 w 106"/>
                <a:gd name="T61" fmla="*/ 63 h 106"/>
                <a:gd name="T62" fmla="*/ 0 w 106"/>
                <a:gd name="T63" fmla="*/ 51 h 106"/>
                <a:gd name="T64" fmla="*/ 3 w 106"/>
                <a:gd name="T65" fmla="*/ 39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6"/>
                <a:gd name="T100" fmla="*/ 0 h 106"/>
                <a:gd name="T101" fmla="*/ 106 w 106"/>
                <a:gd name="T102" fmla="*/ 106 h 1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6" h="106">
                  <a:moveTo>
                    <a:pt x="3" y="39"/>
                  </a:moveTo>
                  <a:lnTo>
                    <a:pt x="6" y="28"/>
                  </a:lnTo>
                  <a:lnTo>
                    <a:pt x="12" y="18"/>
                  </a:lnTo>
                  <a:lnTo>
                    <a:pt x="19" y="10"/>
                  </a:lnTo>
                  <a:lnTo>
                    <a:pt x="28" y="6"/>
                  </a:lnTo>
                  <a:lnTo>
                    <a:pt x="37" y="1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66" y="1"/>
                  </a:lnTo>
                  <a:lnTo>
                    <a:pt x="75" y="6"/>
                  </a:lnTo>
                  <a:lnTo>
                    <a:pt x="84" y="10"/>
                  </a:lnTo>
                  <a:lnTo>
                    <a:pt x="92" y="16"/>
                  </a:lnTo>
                  <a:lnTo>
                    <a:pt x="98" y="24"/>
                  </a:lnTo>
                  <a:lnTo>
                    <a:pt x="103" y="33"/>
                  </a:lnTo>
                  <a:lnTo>
                    <a:pt x="106" y="44"/>
                  </a:lnTo>
                  <a:lnTo>
                    <a:pt x="106" y="54"/>
                  </a:lnTo>
                  <a:lnTo>
                    <a:pt x="104" y="66"/>
                  </a:lnTo>
                  <a:lnTo>
                    <a:pt x="99" y="78"/>
                  </a:lnTo>
                  <a:lnTo>
                    <a:pt x="93" y="87"/>
                  </a:lnTo>
                  <a:lnTo>
                    <a:pt x="86" y="95"/>
                  </a:lnTo>
                  <a:lnTo>
                    <a:pt x="77" y="101"/>
                  </a:lnTo>
                  <a:lnTo>
                    <a:pt x="68" y="104"/>
                  </a:lnTo>
                  <a:lnTo>
                    <a:pt x="59" y="106"/>
                  </a:lnTo>
                  <a:lnTo>
                    <a:pt x="50" y="106"/>
                  </a:lnTo>
                  <a:lnTo>
                    <a:pt x="39" y="104"/>
                  </a:lnTo>
                  <a:lnTo>
                    <a:pt x="30" y="101"/>
                  </a:lnTo>
                  <a:lnTo>
                    <a:pt x="21" y="97"/>
                  </a:lnTo>
                  <a:lnTo>
                    <a:pt x="13" y="89"/>
                  </a:lnTo>
                  <a:lnTo>
                    <a:pt x="7" y="81"/>
                  </a:lnTo>
                  <a:lnTo>
                    <a:pt x="3" y="72"/>
                  </a:lnTo>
                  <a:lnTo>
                    <a:pt x="0" y="63"/>
                  </a:lnTo>
                  <a:lnTo>
                    <a:pt x="0" y="51"/>
                  </a:lnTo>
                  <a:lnTo>
                    <a:pt x="3" y="39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1" name="Freeform 278"/>
            <p:cNvSpPr>
              <a:spLocks/>
            </p:cNvSpPr>
            <p:nvPr/>
          </p:nvSpPr>
          <p:spPr bwMode="auto">
            <a:xfrm>
              <a:off x="3198" y="4063"/>
              <a:ext cx="106" cy="106"/>
            </a:xfrm>
            <a:custGeom>
              <a:avLst/>
              <a:gdLst>
                <a:gd name="T0" fmla="*/ 3 w 106"/>
                <a:gd name="T1" fmla="*/ 40 h 106"/>
                <a:gd name="T2" fmla="*/ 6 w 106"/>
                <a:gd name="T3" fmla="*/ 29 h 106"/>
                <a:gd name="T4" fmla="*/ 13 w 106"/>
                <a:gd name="T5" fmla="*/ 18 h 106"/>
                <a:gd name="T6" fmla="*/ 20 w 106"/>
                <a:gd name="T7" fmla="*/ 11 h 106"/>
                <a:gd name="T8" fmla="*/ 29 w 106"/>
                <a:gd name="T9" fmla="*/ 6 h 106"/>
                <a:gd name="T10" fmla="*/ 38 w 106"/>
                <a:gd name="T11" fmla="*/ 2 h 106"/>
                <a:gd name="T12" fmla="*/ 47 w 106"/>
                <a:gd name="T13" fmla="*/ 0 h 106"/>
                <a:gd name="T14" fmla="*/ 58 w 106"/>
                <a:gd name="T15" fmla="*/ 0 h 106"/>
                <a:gd name="T16" fmla="*/ 67 w 106"/>
                <a:gd name="T17" fmla="*/ 2 h 106"/>
                <a:gd name="T18" fmla="*/ 76 w 106"/>
                <a:gd name="T19" fmla="*/ 6 h 106"/>
                <a:gd name="T20" fmla="*/ 85 w 106"/>
                <a:gd name="T21" fmla="*/ 11 h 106"/>
                <a:gd name="T22" fmla="*/ 93 w 106"/>
                <a:gd name="T23" fmla="*/ 17 h 106"/>
                <a:gd name="T24" fmla="*/ 99 w 106"/>
                <a:gd name="T25" fmla="*/ 24 h 106"/>
                <a:gd name="T26" fmla="*/ 103 w 106"/>
                <a:gd name="T27" fmla="*/ 34 h 106"/>
                <a:gd name="T28" fmla="*/ 106 w 106"/>
                <a:gd name="T29" fmla="*/ 44 h 106"/>
                <a:gd name="T30" fmla="*/ 106 w 106"/>
                <a:gd name="T31" fmla="*/ 55 h 106"/>
                <a:gd name="T32" fmla="*/ 105 w 106"/>
                <a:gd name="T33" fmla="*/ 67 h 106"/>
                <a:gd name="T34" fmla="*/ 100 w 106"/>
                <a:gd name="T35" fmla="*/ 79 h 106"/>
                <a:gd name="T36" fmla="*/ 94 w 106"/>
                <a:gd name="T37" fmla="*/ 88 h 106"/>
                <a:gd name="T38" fmla="*/ 87 w 106"/>
                <a:gd name="T39" fmla="*/ 96 h 106"/>
                <a:gd name="T40" fmla="*/ 78 w 106"/>
                <a:gd name="T41" fmla="*/ 102 h 106"/>
                <a:gd name="T42" fmla="*/ 69 w 106"/>
                <a:gd name="T43" fmla="*/ 105 h 106"/>
                <a:gd name="T44" fmla="*/ 59 w 106"/>
                <a:gd name="T45" fmla="*/ 106 h 106"/>
                <a:gd name="T46" fmla="*/ 50 w 106"/>
                <a:gd name="T47" fmla="*/ 106 h 106"/>
                <a:gd name="T48" fmla="*/ 40 w 106"/>
                <a:gd name="T49" fmla="*/ 105 h 106"/>
                <a:gd name="T50" fmla="*/ 31 w 106"/>
                <a:gd name="T51" fmla="*/ 102 h 106"/>
                <a:gd name="T52" fmla="*/ 22 w 106"/>
                <a:gd name="T53" fmla="*/ 97 h 106"/>
                <a:gd name="T54" fmla="*/ 14 w 106"/>
                <a:gd name="T55" fmla="*/ 90 h 106"/>
                <a:gd name="T56" fmla="*/ 8 w 106"/>
                <a:gd name="T57" fmla="*/ 82 h 106"/>
                <a:gd name="T58" fmla="*/ 3 w 106"/>
                <a:gd name="T59" fmla="*/ 73 h 106"/>
                <a:gd name="T60" fmla="*/ 0 w 106"/>
                <a:gd name="T61" fmla="*/ 64 h 106"/>
                <a:gd name="T62" fmla="*/ 0 w 106"/>
                <a:gd name="T63" fmla="*/ 52 h 106"/>
                <a:gd name="T64" fmla="*/ 3 w 106"/>
                <a:gd name="T65" fmla="*/ 40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6"/>
                <a:gd name="T100" fmla="*/ 0 h 106"/>
                <a:gd name="T101" fmla="*/ 106 w 106"/>
                <a:gd name="T102" fmla="*/ 106 h 1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6" h="106">
                  <a:moveTo>
                    <a:pt x="3" y="40"/>
                  </a:moveTo>
                  <a:lnTo>
                    <a:pt x="6" y="29"/>
                  </a:lnTo>
                  <a:lnTo>
                    <a:pt x="13" y="18"/>
                  </a:lnTo>
                  <a:lnTo>
                    <a:pt x="20" y="11"/>
                  </a:lnTo>
                  <a:lnTo>
                    <a:pt x="29" y="6"/>
                  </a:lnTo>
                  <a:lnTo>
                    <a:pt x="38" y="2"/>
                  </a:lnTo>
                  <a:lnTo>
                    <a:pt x="47" y="0"/>
                  </a:lnTo>
                  <a:lnTo>
                    <a:pt x="58" y="0"/>
                  </a:lnTo>
                  <a:lnTo>
                    <a:pt x="67" y="2"/>
                  </a:lnTo>
                  <a:lnTo>
                    <a:pt x="76" y="6"/>
                  </a:lnTo>
                  <a:lnTo>
                    <a:pt x="85" y="11"/>
                  </a:lnTo>
                  <a:lnTo>
                    <a:pt x="93" y="17"/>
                  </a:lnTo>
                  <a:lnTo>
                    <a:pt x="99" y="24"/>
                  </a:lnTo>
                  <a:lnTo>
                    <a:pt x="103" y="34"/>
                  </a:lnTo>
                  <a:lnTo>
                    <a:pt x="106" y="44"/>
                  </a:lnTo>
                  <a:lnTo>
                    <a:pt x="106" y="55"/>
                  </a:lnTo>
                  <a:lnTo>
                    <a:pt x="105" y="67"/>
                  </a:lnTo>
                  <a:lnTo>
                    <a:pt x="100" y="79"/>
                  </a:lnTo>
                  <a:lnTo>
                    <a:pt x="94" y="88"/>
                  </a:lnTo>
                  <a:lnTo>
                    <a:pt x="87" y="96"/>
                  </a:lnTo>
                  <a:lnTo>
                    <a:pt x="78" y="102"/>
                  </a:lnTo>
                  <a:lnTo>
                    <a:pt x="69" y="105"/>
                  </a:lnTo>
                  <a:lnTo>
                    <a:pt x="59" y="106"/>
                  </a:lnTo>
                  <a:lnTo>
                    <a:pt x="50" y="106"/>
                  </a:lnTo>
                  <a:lnTo>
                    <a:pt x="40" y="105"/>
                  </a:lnTo>
                  <a:lnTo>
                    <a:pt x="31" y="102"/>
                  </a:lnTo>
                  <a:lnTo>
                    <a:pt x="22" y="97"/>
                  </a:lnTo>
                  <a:lnTo>
                    <a:pt x="14" y="90"/>
                  </a:lnTo>
                  <a:lnTo>
                    <a:pt x="8" y="82"/>
                  </a:lnTo>
                  <a:lnTo>
                    <a:pt x="3" y="73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3" y="40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2" name="Freeform 279"/>
            <p:cNvSpPr>
              <a:spLocks/>
            </p:cNvSpPr>
            <p:nvPr/>
          </p:nvSpPr>
          <p:spPr bwMode="auto">
            <a:xfrm>
              <a:off x="3304" y="4048"/>
              <a:ext cx="106" cy="106"/>
            </a:xfrm>
            <a:custGeom>
              <a:avLst/>
              <a:gdLst>
                <a:gd name="T0" fmla="*/ 3 w 106"/>
                <a:gd name="T1" fmla="*/ 39 h 106"/>
                <a:gd name="T2" fmla="*/ 6 w 106"/>
                <a:gd name="T3" fmla="*/ 29 h 106"/>
                <a:gd name="T4" fmla="*/ 13 w 106"/>
                <a:gd name="T5" fmla="*/ 18 h 106"/>
                <a:gd name="T6" fmla="*/ 20 w 106"/>
                <a:gd name="T7" fmla="*/ 11 h 106"/>
                <a:gd name="T8" fmla="*/ 29 w 106"/>
                <a:gd name="T9" fmla="*/ 6 h 106"/>
                <a:gd name="T10" fmla="*/ 38 w 106"/>
                <a:gd name="T11" fmla="*/ 2 h 106"/>
                <a:gd name="T12" fmla="*/ 47 w 106"/>
                <a:gd name="T13" fmla="*/ 0 h 106"/>
                <a:gd name="T14" fmla="*/ 58 w 106"/>
                <a:gd name="T15" fmla="*/ 0 h 106"/>
                <a:gd name="T16" fmla="*/ 67 w 106"/>
                <a:gd name="T17" fmla="*/ 2 h 106"/>
                <a:gd name="T18" fmla="*/ 76 w 106"/>
                <a:gd name="T19" fmla="*/ 6 h 106"/>
                <a:gd name="T20" fmla="*/ 85 w 106"/>
                <a:gd name="T21" fmla="*/ 11 h 106"/>
                <a:gd name="T22" fmla="*/ 93 w 106"/>
                <a:gd name="T23" fmla="*/ 17 h 106"/>
                <a:gd name="T24" fmla="*/ 99 w 106"/>
                <a:gd name="T25" fmla="*/ 24 h 106"/>
                <a:gd name="T26" fmla="*/ 103 w 106"/>
                <a:gd name="T27" fmla="*/ 33 h 106"/>
                <a:gd name="T28" fmla="*/ 106 w 106"/>
                <a:gd name="T29" fmla="*/ 44 h 106"/>
                <a:gd name="T30" fmla="*/ 106 w 106"/>
                <a:gd name="T31" fmla="*/ 55 h 106"/>
                <a:gd name="T32" fmla="*/ 105 w 106"/>
                <a:gd name="T33" fmla="*/ 67 h 106"/>
                <a:gd name="T34" fmla="*/ 100 w 106"/>
                <a:gd name="T35" fmla="*/ 79 h 106"/>
                <a:gd name="T36" fmla="*/ 94 w 106"/>
                <a:gd name="T37" fmla="*/ 88 h 106"/>
                <a:gd name="T38" fmla="*/ 87 w 106"/>
                <a:gd name="T39" fmla="*/ 95 h 106"/>
                <a:gd name="T40" fmla="*/ 78 w 106"/>
                <a:gd name="T41" fmla="*/ 102 h 106"/>
                <a:gd name="T42" fmla="*/ 69 w 106"/>
                <a:gd name="T43" fmla="*/ 105 h 106"/>
                <a:gd name="T44" fmla="*/ 59 w 106"/>
                <a:gd name="T45" fmla="*/ 106 h 106"/>
                <a:gd name="T46" fmla="*/ 50 w 106"/>
                <a:gd name="T47" fmla="*/ 106 h 106"/>
                <a:gd name="T48" fmla="*/ 40 w 106"/>
                <a:gd name="T49" fmla="*/ 105 h 106"/>
                <a:gd name="T50" fmla="*/ 31 w 106"/>
                <a:gd name="T51" fmla="*/ 102 h 106"/>
                <a:gd name="T52" fmla="*/ 22 w 106"/>
                <a:gd name="T53" fmla="*/ 97 h 106"/>
                <a:gd name="T54" fmla="*/ 14 w 106"/>
                <a:gd name="T55" fmla="*/ 89 h 106"/>
                <a:gd name="T56" fmla="*/ 8 w 106"/>
                <a:gd name="T57" fmla="*/ 82 h 106"/>
                <a:gd name="T58" fmla="*/ 3 w 106"/>
                <a:gd name="T59" fmla="*/ 73 h 106"/>
                <a:gd name="T60" fmla="*/ 0 w 106"/>
                <a:gd name="T61" fmla="*/ 64 h 106"/>
                <a:gd name="T62" fmla="*/ 0 w 106"/>
                <a:gd name="T63" fmla="*/ 52 h 106"/>
                <a:gd name="T64" fmla="*/ 3 w 106"/>
                <a:gd name="T65" fmla="*/ 39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6"/>
                <a:gd name="T100" fmla="*/ 0 h 106"/>
                <a:gd name="T101" fmla="*/ 106 w 106"/>
                <a:gd name="T102" fmla="*/ 106 h 1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6" h="106">
                  <a:moveTo>
                    <a:pt x="3" y="39"/>
                  </a:moveTo>
                  <a:lnTo>
                    <a:pt x="6" y="29"/>
                  </a:lnTo>
                  <a:lnTo>
                    <a:pt x="13" y="18"/>
                  </a:lnTo>
                  <a:lnTo>
                    <a:pt x="20" y="11"/>
                  </a:lnTo>
                  <a:lnTo>
                    <a:pt x="29" y="6"/>
                  </a:lnTo>
                  <a:lnTo>
                    <a:pt x="38" y="2"/>
                  </a:lnTo>
                  <a:lnTo>
                    <a:pt x="47" y="0"/>
                  </a:lnTo>
                  <a:lnTo>
                    <a:pt x="58" y="0"/>
                  </a:lnTo>
                  <a:lnTo>
                    <a:pt x="67" y="2"/>
                  </a:lnTo>
                  <a:lnTo>
                    <a:pt x="76" y="6"/>
                  </a:lnTo>
                  <a:lnTo>
                    <a:pt x="85" y="11"/>
                  </a:lnTo>
                  <a:lnTo>
                    <a:pt x="93" y="17"/>
                  </a:lnTo>
                  <a:lnTo>
                    <a:pt x="99" y="24"/>
                  </a:lnTo>
                  <a:lnTo>
                    <a:pt x="103" y="33"/>
                  </a:lnTo>
                  <a:lnTo>
                    <a:pt x="106" y="44"/>
                  </a:lnTo>
                  <a:lnTo>
                    <a:pt x="106" y="55"/>
                  </a:lnTo>
                  <a:lnTo>
                    <a:pt x="105" y="67"/>
                  </a:lnTo>
                  <a:lnTo>
                    <a:pt x="100" y="79"/>
                  </a:lnTo>
                  <a:lnTo>
                    <a:pt x="94" y="88"/>
                  </a:lnTo>
                  <a:lnTo>
                    <a:pt x="87" y="95"/>
                  </a:lnTo>
                  <a:lnTo>
                    <a:pt x="78" y="102"/>
                  </a:lnTo>
                  <a:lnTo>
                    <a:pt x="69" y="105"/>
                  </a:lnTo>
                  <a:lnTo>
                    <a:pt x="59" y="106"/>
                  </a:lnTo>
                  <a:lnTo>
                    <a:pt x="50" y="106"/>
                  </a:lnTo>
                  <a:lnTo>
                    <a:pt x="40" y="105"/>
                  </a:lnTo>
                  <a:lnTo>
                    <a:pt x="31" y="102"/>
                  </a:lnTo>
                  <a:lnTo>
                    <a:pt x="22" y="97"/>
                  </a:lnTo>
                  <a:lnTo>
                    <a:pt x="14" y="89"/>
                  </a:lnTo>
                  <a:lnTo>
                    <a:pt x="8" y="82"/>
                  </a:lnTo>
                  <a:lnTo>
                    <a:pt x="3" y="73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3" y="39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3" name="Freeform 280"/>
            <p:cNvSpPr>
              <a:spLocks/>
            </p:cNvSpPr>
            <p:nvPr/>
          </p:nvSpPr>
          <p:spPr bwMode="auto">
            <a:xfrm>
              <a:off x="3410" y="4063"/>
              <a:ext cx="106" cy="106"/>
            </a:xfrm>
            <a:custGeom>
              <a:avLst/>
              <a:gdLst>
                <a:gd name="T0" fmla="*/ 3 w 106"/>
                <a:gd name="T1" fmla="*/ 40 h 106"/>
                <a:gd name="T2" fmla="*/ 6 w 106"/>
                <a:gd name="T3" fmla="*/ 29 h 106"/>
                <a:gd name="T4" fmla="*/ 13 w 106"/>
                <a:gd name="T5" fmla="*/ 18 h 106"/>
                <a:gd name="T6" fmla="*/ 20 w 106"/>
                <a:gd name="T7" fmla="*/ 11 h 106"/>
                <a:gd name="T8" fmla="*/ 29 w 106"/>
                <a:gd name="T9" fmla="*/ 6 h 106"/>
                <a:gd name="T10" fmla="*/ 38 w 106"/>
                <a:gd name="T11" fmla="*/ 2 h 106"/>
                <a:gd name="T12" fmla="*/ 47 w 106"/>
                <a:gd name="T13" fmla="*/ 0 h 106"/>
                <a:gd name="T14" fmla="*/ 58 w 106"/>
                <a:gd name="T15" fmla="*/ 0 h 106"/>
                <a:gd name="T16" fmla="*/ 67 w 106"/>
                <a:gd name="T17" fmla="*/ 2 h 106"/>
                <a:gd name="T18" fmla="*/ 76 w 106"/>
                <a:gd name="T19" fmla="*/ 6 h 106"/>
                <a:gd name="T20" fmla="*/ 85 w 106"/>
                <a:gd name="T21" fmla="*/ 11 h 106"/>
                <a:gd name="T22" fmla="*/ 93 w 106"/>
                <a:gd name="T23" fmla="*/ 17 h 106"/>
                <a:gd name="T24" fmla="*/ 99 w 106"/>
                <a:gd name="T25" fmla="*/ 24 h 106"/>
                <a:gd name="T26" fmla="*/ 103 w 106"/>
                <a:gd name="T27" fmla="*/ 34 h 106"/>
                <a:gd name="T28" fmla="*/ 106 w 106"/>
                <a:gd name="T29" fmla="*/ 44 h 106"/>
                <a:gd name="T30" fmla="*/ 106 w 106"/>
                <a:gd name="T31" fmla="*/ 55 h 106"/>
                <a:gd name="T32" fmla="*/ 105 w 106"/>
                <a:gd name="T33" fmla="*/ 67 h 106"/>
                <a:gd name="T34" fmla="*/ 100 w 106"/>
                <a:gd name="T35" fmla="*/ 79 h 106"/>
                <a:gd name="T36" fmla="*/ 94 w 106"/>
                <a:gd name="T37" fmla="*/ 88 h 106"/>
                <a:gd name="T38" fmla="*/ 87 w 106"/>
                <a:gd name="T39" fmla="*/ 96 h 106"/>
                <a:gd name="T40" fmla="*/ 78 w 106"/>
                <a:gd name="T41" fmla="*/ 102 h 106"/>
                <a:gd name="T42" fmla="*/ 69 w 106"/>
                <a:gd name="T43" fmla="*/ 105 h 106"/>
                <a:gd name="T44" fmla="*/ 59 w 106"/>
                <a:gd name="T45" fmla="*/ 106 h 106"/>
                <a:gd name="T46" fmla="*/ 50 w 106"/>
                <a:gd name="T47" fmla="*/ 106 h 106"/>
                <a:gd name="T48" fmla="*/ 40 w 106"/>
                <a:gd name="T49" fmla="*/ 105 h 106"/>
                <a:gd name="T50" fmla="*/ 31 w 106"/>
                <a:gd name="T51" fmla="*/ 102 h 106"/>
                <a:gd name="T52" fmla="*/ 22 w 106"/>
                <a:gd name="T53" fmla="*/ 97 h 106"/>
                <a:gd name="T54" fmla="*/ 14 w 106"/>
                <a:gd name="T55" fmla="*/ 90 h 106"/>
                <a:gd name="T56" fmla="*/ 8 w 106"/>
                <a:gd name="T57" fmla="*/ 82 h 106"/>
                <a:gd name="T58" fmla="*/ 3 w 106"/>
                <a:gd name="T59" fmla="*/ 73 h 106"/>
                <a:gd name="T60" fmla="*/ 0 w 106"/>
                <a:gd name="T61" fmla="*/ 64 h 106"/>
                <a:gd name="T62" fmla="*/ 0 w 106"/>
                <a:gd name="T63" fmla="*/ 52 h 106"/>
                <a:gd name="T64" fmla="*/ 3 w 106"/>
                <a:gd name="T65" fmla="*/ 40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6"/>
                <a:gd name="T100" fmla="*/ 0 h 106"/>
                <a:gd name="T101" fmla="*/ 106 w 106"/>
                <a:gd name="T102" fmla="*/ 106 h 1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6" h="106">
                  <a:moveTo>
                    <a:pt x="3" y="40"/>
                  </a:moveTo>
                  <a:lnTo>
                    <a:pt x="6" y="29"/>
                  </a:lnTo>
                  <a:lnTo>
                    <a:pt x="13" y="18"/>
                  </a:lnTo>
                  <a:lnTo>
                    <a:pt x="20" y="11"/>
                  </a:lnTo>
                  <a:lnTo>
                    <a:pt x="29" y="6"/>
                  </a:lnTo>
                  <a:lnTo>
                    <a:pt x="38" y="2"/>
                  </a:lnTo>
                  <a:lnTo>
                    <a:pt x="47" y="0"/>
                  </a:lnTo>
                  <a:lnTo>
                    <a:pt x="58" y="0"/>
                  </a:lnTo>
                  <a:lnTo>
                    <a:pt x="67" y="2"/>
                  </a:lnTo>
                  <a:lnTo>
                    <a:pt x="76" y="6"/>
                  </a:lnTo>
                  <a:lnTo>
                    <a:pt x="85" y="11"/>
                  </a:lnTo>
                  <a:lnTo>
                    <a:pt x="93" y="17"/>
                  </a:lnTo>
                  <a:lnTo>
                    <a:pt x="99" y="24"/>
                  </a:lnTo>
                  <a:lnTo>
                    <a:pt x="103" y="34"/>
                  </a:lnTo>
                  <a:lnTo>
                    <a:pt x="106" y="44"/>
                  </a:lnTo>
                  <a:lnTo>
                    <a:pt x="106" y="55"/>
                  </a:lnTo>
                  <a:lnTo>
                    <a:pt x="105" y="67"/>
                  </a:lnTo>
                  <a:lnTo>
                    <a:pt x="100" y="79"/>
                  </a:lnTo>
                  <a:lnTo>
                    <a:pt x="94" y="88"/>
                  </a:lnTo>
                  <a:lnTo>
                    <a:pt x="87" y="96"/>
                  </a:lnTo>
                  <a:lnTo>
                    <a:pt x="78" y="102"/>
                  </a:lnTo>
                  <a:lnTo>
                    <a:pt x="69" y="105"/>
                  </a:lnTo>
                  <a:lnTo>
                    <a:pt x="59" y="106"/>
                  </a:lnTo>
                  <a:lnTo>
                    <a:pt x="50" y="106"/>
                  </a:lnTo>
                  <a:lnTo>
                    <a:pt x="40" y="105"/>
                  </a:lnTo>
                  <a:lnTo>
                    <a:pt x="31" y="102"/>
                  </a:lnTo>
                  <a:lnTo>
                    <a:pt x="22" y="97"/>
                  </a:lnTo>
                  <a:lnTo>
                    <a:pt x="14" y="90"/>
                  </a:lnTo>
                  <a:lnTo>
                    <a:pt x="8" y="82"/>
                  </a:lnTo>
                  <a:lnTo>
                    <a:pt x="3" y="73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3" y="40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4" name="Freeform 281"/>
            <p:cNvSpPr>
              <a:spLocks/>
            </p:cNvSpPr>
            <p:nvPr/>
          </p:nvSpPr>
          <p:spPr bwMode="auto">
            <a:xfrm>
              <a:off x="3516" y="4093"/>
              <a:ext cx="106" cy="106"/>
            </a:xfrm>
            <a:custGeom>
              <a:avLst/>
              <a:gdLst>
                <a:gd name="T0" fmla="*/ 3 w 106"/>
                <a:gd name="T1" fmla="*/ 40 h 106"/>
                <a:gd name="T2" fmla="*/ 6 w 106"/>
                <a:gd name="T3" fmla="*/ 29 h 106"/>
                <a:gd name="T4" fmla="*/ 13 w 106"/>
                <a:gd name="T5" fmla="*/ 19 h 106"/>
                <a:gd name="T6" fmla="*/ 20 w 106"/>
                <a:gd name="T7" fmla="*/ 11 h 106"/>
                <a:gd name="T8" fmla="*/ 29 w 106"/>
                <a:gd name="T9" fmla="*/ 7 h 106"/>
                <a:gd name="T10" fmla="*/ 38 w 106"/>
                <a:gd name="T11" fmla="*/ 2 h 106"/>
                <a:gd name="T12" fmla="*/ 47 w 106"/>
                <a:gd name="T13" fmla="*/ 0 h 106"/>
                <a:gd name="T14" fmla="*/ 58 w 106"/>
                <a:gd name="T15" fmla="*/ 0 h 106"/>
                <a:gd name="T16" fmla="*/ 67 w 106"/>
                <a:gd name="T17" fmla="*/ 2 h 106"/>
                <a:gd name="T18" fmla="*/ 76 w 106"/>
                <a:gd name="T19" fmla="*/ 7 h 106"/>
                <a:gd name="T20" fmla="*/ 85 w 106"/>
                <a:gd name="T21" fmla="*/ 11 h 106"/>
                <a:gd name="T22" fmla="*/ 93 w 106"/>
                <a:gd name="T23" fmla="*/ 17 h 106"/>
                <a:gd name="T24" fmla="*/ 99 w 106"/>
                <a:gd name="T25" fmla="*/ 25 h 106"/>
                <a:gd name="T26" fmla="*/ 103 w 106"/>
                <a:gd name="T27" fmla="*/ 34 h 106"/>
                <a:gd name="T28" fmla="*/ 106 w 106"/>
                <a:gd name="T29" fmla="*/ 44 h 106"/>
                <a:gd name="T30" fmla="*/ 106 w 106"/>
                <a:gd name="T31" fmla="*/ 55 h 106"/>
                <a:gd name="T32" fmla="*/ 105 w 106"/>
                <a:gd name="T33" fmla="*/ 67 h 106"/>
                <a:gd name="T34" fmla="*/ 100 w 106"/>
                <a:gd name="T35" fmla="*/ 79 h 106"/>
                <a:gd name="T36" fmla="*/ 94 w 106"/>
                <a:gd name="T37" fmla="*/ 88 h 106"/>
                <a:gd name="T38" fmla="*/ 87 w 106"/>
                <a:gd name="T39" fmla="*/ 96 h 106"/>
                <a:gd name="T40" fmla="*/ 78 w 106"/>
                <a:gd name="T41" fmla="*/ 102 h 106"/>
                <a:gd name="T42" fmla="*/ 69 w 106"/>
                <a:gd name="T43" fmla="*/ 105 h 106"/>
                <a:gd name="T44" fmla="*/ 59 w 106"/>
                <a:gd name="T45" fmla="*/ 106 h 106"/>
                <a:gd name="T46" fmla="*/ 50 w 106"/>
                <a:gd name="T47" fmla="*/ 106 h 106"/>
                <a:gd name="T48" fmla="*/ 40 w 106"/>
                <a:gd name="T49" fmla="*/ 105 h 106"/>
                <a:gd name="T50" fmla="*/ 31 w 106"/>
                <a:gd name="T51" fmla="*/ 102 h 106"/>
                <a:gd name="T52" fmla="*/ 22 w 106"/>
                <a:gd name="T53" fmla="*/ 97 h 106"/>
                <a:gd name="T54" fmla="*/ 14 w 106"/>
                <a:gd name="T55" fmla="*/ 90 h 106"/>
                <a:gd name="T56" fmla="*/ 8 w 106"/>
                <a:gd name="T57" fmla="*/ 82 h 106"/>
                <a:gd name="T58" fmla="*/ 3 w 106"/>
                <a:gd name="T59" fmla="*/ 73 h 106"/>
                <a:gd name="T60" fmla="*/ 0 w 106"/>
                <a:gd name="T61" fmla="*/ 64 h 106"/>
                <a:gd name="T62" fmla="*/ 0 w 106"/>
                <a:gd name="T63" fmla="*/ 52 h 106"/>
                <a:gd name="T64" fmla="*/ 3 w 106"/>
                <a:gd name="T65" fmla="*/ 40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6"/>
                <a:gd name="T100" fmla="*/ 0 h 106"/>
                <a:gd name="T101" fmla="*/ 106 w 106"/>
                <a:gd name="T102" fmla="*/ 106 h 1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6" h="106">
                  <a:moveTo>
                    <a:pt x="3" y="40"/>
                  </a:moveTo>
                  <a:lnTo>
                    <a:pt x="6" y="29"/>
                  </a:lnTo>
                  <a:lnTo>
                    <a:pt x="13" y="19"/>
                  </a:lnTo>
                  <a:lnTo>
                    <a:pt x="20" y="11"/>
                  </a:lnTo>
                  <a:lnTo>
                    <a:pt x="29" y="7"/>
                  </a:lnTo>
                  <a:lnTo>
                    <a:pt x="38" y="2"/>
                  </a:lnTo>
                  <a:lnTo>
                    <a:pt x="47" y="0"/>
                  </a:lnTo>
                  <a:lnTo>
                    <a:pt x="58" y="0"/>
                  </a:lnTo>
                  <a:lnTo>
                    <a:pt x="67" y="2"/>
                  </a:lnTo>
                  <a:lnTo>
                    <a:pt x="76" y="7"/>
                  </a:lnTo>
                  <a:lnTo>
                    <a:pt x="85" y="11"/>
                  </a:lnTo>
                  <a:lnTo>
                    <a:pt x="93" y="17"/>
                  </a:lnTo>
                  <a:lnTo>
                    <a:pt x="99" y="25"/>
                  </a:lnTo>
                  <a:lnTo>
                    <a:pt x="103" y="34"/>
                  </a:lnTo>
                  <a:lnTo>
                    <a:pt x="106" y="44"/>
                  </a:lnTo>
                  <a:lnTo>
                    <a:pt x="106" y="55"/>
                  </a:lnTo>
                  <a:lnTo>
                    <a:pt x="105" y="67"/>
                  </a:lnTo>
                  <a:lnTo>
                    <a:pt x="100" y="79"/>
                  </a:lnTo>
                  <a:lnTo>
                    <a:pt x="94" y="88"/>
                  </a:lnTo>
                  <a:lnTo>
                    <a:pt x="87" y="96"/>
                  </a:lnTo>
                  <a:lnTo>
                    <a:pt x="78" y="102"/>
                  </a:lnTo>
                  <a:lnTo>
                    <a:pt x="69" y="105"/>
                  </a:lnTo>
                  <a:lnTo>
                    <a:pt x="59" y="106"/>
                  </a:lnTo>
                  <a:lnTo>
                    <a:pt x="50" y="106"/>
                  </a:lnTo>
                  <a:lnTo>
                    <a:pt x="40" y="105"/>
                  </a:lnTo>
                  <a:lnTo>
                    <a:pt x="31" y="102"/>
                  </a:lnTo>
                  <a:lnTo>
                    <a:pt x="22" y="97"/>
                  </a:lnTo>
                  <a:lnTo>
                    <a:pt x="14" y="90"/>
                  </a:lnTo>
                  <a:lnTo>
                    <a:pt x="8" y="82"/>
                  </a:lnTo>
                  <a:lnTo>
                    <a:pt x="3" y="73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3" y="40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5" name="Freeform 282"/>
            <p:cNvSpPr>
              <a:spLocks/>
            </p:cNvSpPr>
            <p:nvPr/>
          </p:nvSpPr>
          <p:spPr bwMode="auto">
            <a:xfrm>
              <a:off x="3607" y="4154"/>
              <a:ext cx="106" cy="106"/>
            </a:xfrm>
            <a:custGeom>
              <a:avLst/>
              <a:gdLst>
                <a:gd name="T0" fmla="*/ 3 w 106"/>
                <a:gd name="T1" fmla="*/ 39 h 106"/>
                <a:gd name="T2" fmla="*/ 6 w 106"/>
                <a:gd name="T3" fmla="*/ 29 h 106"/>
                <a:gd name="T4" fmla="*/ 12 w 106"/>
                <a:gd name="T5" fmla="*/ 18 h 106"/>
                <a:gd name="T6" fmla="*/ 20 w 106"/>
                <a:gd name="T7" fmla="*/ 11 h 106"/>
                <a:gd name="T8" fmla="*/ 29 w 106"/>
                <a:gd name="T9" fmla="*/ 6 h 106"/>
                <a:gd name="T10" fmla="*/ 38 w 106"/>
                <a:gd name="T11" fmla="*/ 2 h 106"/>
                <a:gd name="T12" fmla="*/ 47 w 106"/>
                <a:gd name="T13" fmla="*/ 0 h 106"/>
                <a:gd name="T14" fmla="*/ 58 w 106"/>
                <a:gd name="T15" fmla="*/ 0 h 106"/>
                <a:gd name="T16" fmla="*/ 67 w 106"/>
                <a:gd name="T17" fmla="*/ 2 h 106"/>
                <a:gd name="T18" fmla="*/ 76 w 106"/>
                <a:gd name="T19" fmla="*/ 6 h 106"/>
                <a:gd name="T20" fmla="*/ 85 w 106"/>
                <a:gd name="T21" fmla="*/ 11 h 106"/>
                <a:gd name="T22" fmla="*/ 93 w 106"/>
                <a:gd name="T23" fmla="*/ 17 h 106"/>
                <a:gd name="T24" fmla="*/ 99 w 106"/>
                <a:gd name="T25" fmla="*/ 24 h 106"/>
                <a:gd name="T26" fmla="*/ 103 w 106"/>
                <a:gd name="T27" fmla="*/ 33 h 106"/>
                <a:gd name="T28" fmla="*/ 106 w 106"/>
                <a:gd name="T29" fmla="*/ 44 h 106"/>
                <a:gd name="T30" fmla="*/ 106 w 106"/>
                <a:gd name="T31" fmla="*/ 55 h 106"/>
                <a:gd name="T32" fmla="*/ 105 w 106"/>
                <a:gd name="T33" fmla="*/ 67 h 106"/>
                <a:gd name="T34" fmla="*/ 100 w 106"/>
                <a:gd name="T35" fmla="*/ 79 h 106"/>
                <a:gd name="T36" fmla="*/ 94 w 106"/>
                <a:gd name="T37" fmla="*/ 88 h 106"/>
                <a:gd name="T38" fmla="*/ 87 w 106"/>
                <a:gd name="T39" fmla="*/ 95 h 106"/>
                <a:gd name="T40" fmla="*/ 78 w 106"/>
                <a:gd name="T41" fmla="*/ 102 h 106"/>
                <a:gd name="T42" fmla="*/ 68 w 106"/>
                <a:gd name="T43" fmla="*/ 105 h 106"/>
                <a:gd name="T44" fmla="*/ 59 w 106"/>
                <a:gd name="T45" fmla="*/ 106 h 106"/>
                <a:gd name="T46" fmla="*/ 50 w 106"/>
                <a:gd name="T47" fmla="*/ 106 h 106"/>
                <a:gd name="T48" fmla="*/ 40 w 106"/>
                <a:gd name="T49" fmla="*/ 105 h 106"/>
                <a:gd name="T50" fmla="*/ 31 w 106"/>
                <a:gd name="T51" fmla="*/ 102 h 106"/>
                <a:gd name="T52" fmla="*/ 21 w 106"/>
                <a:gd name="T53" fmla="*/ 97 h 106"/>
                <a:gd name="T54" fmla="*/ 14 w 106"/>
                <a:gd name="T55" fmla="*/ 89 h 106"/>
                <a:gd name="T56" fmla="*/ 8 w 106"/>
                <a:gd name="T57" fmla="*/ 82 h 106"/>
                <a:gd name="T58" fmla="*/ 3 w 106"/>
                <a:gd name="T59" fmla="*/ 73 h 106"/>
                <a:gd name="T60" fmla="*/ 0 w 106"/>
                <a:gd name="T61" fmla="*/ 64 h 106"/>
                <a:gd name="T62" fmla="*/ 0 w 106"/>
                <a:gd name="T63" fmla="*/ 52 h 106"/>
                <a:gd name="T64" fmla="*/ 3 w 106"/>
                <a:gd name="T65" fmla="*/ 39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6"/>
                <a:gd name="T100" fmla="*/ 0 h 106"/>
                <a:gd name="T101" fmla="*/ 106 w 106"/>
                <a:gd name="T102" fmla="*/ 106 h 1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6" h="106">
                  <a:moveTo>
                    <a:pt x="3" y="39"/>
                  </a:moveTo>
                  <a:lnTo>
                    <a:pt x="6" y="29"/>
                  </a:lnTo>
                  <a:lnTo>
                    <a:pt x="12" y="18"/>
                  </a:lnTo>
                  <a:lnTo>
                    <a:pt x="20" y="11"/>
                  </a:lnTo>
                  <a:lnTo>
                    <a:pt x="29" y="6"/>
                  </a:lnTo>
                  <a:lnTo>
                    <a:pt x="38" y="2"/>
                  </a:lnTo>
                  <a:lnTo>
                    <a:pt x="47" y="0"/>
                  </a:lnTo>
                  <a:lnTo>
                    <a:pt x="58" y="0"/>
                  </a:lnTo>
                  <a:lnTo>
                    <a:pt x="67" y="2"/>
                  </a:lnTo>
                  <a:lnTo>
                    <a:pt x="76" y="6"/>
                  </a:lnTo>
                  <a:lnTo>
                    <a:pt x="85" y="11"/>
                  </a:lnTo>
                  <a:lnTo>
                    <a:pt x="93" y="17"/>
                  </a:lnTo>
                  <a:lnTo>
                    <a:pt x="99" y="24"/>
                  </a:lnTo>
                  <a:lnTo>
                    <a:pt x="103" y="33"/>
                  </a:lnTo>
                  <a:lnTo>
                    <a:pt x="106" y="44"/>
                  </a:lnTo>
                  <a:lnTo>
                    <a:pt x="106" y="55"/>
                  </a:lnTo>
                  <a:lnTo>
                    <a:pt x="105" y="67"/>
                  </a:lnTo>
                  <a:lnTo>
                    <a:pt x="100" y="79"/>
                  </a:lnTo>
                  <a:lnTo>
                    <a:pt x="94" y="88"/>
                  </a:lnTo>
                  <a:lnTo>
                    <a:pt x="87" y="95"/>
                  </a:lnTo>
                  <a:lnTo>
                    <a:pt x="78" y="102"/>
                  </a:lnTo>
                  <a:lnTo>
                    <a:pt x="68" y="105"/>
                  </a:lnTo>
                  <a:lnTo>
                    <a:pt x="59" y="106"/>
                  </a:lnTo>
                  <a:lnTo>
                    <a:pt x="50" y="106"/>
                  </a:lnTo>
                  <a:lnTo>
                    <a:pt x="40" y="105"/>
                  </a:lnTo>
                  <a:lnTo>
                    <a:pt x="31" y="102"/>
                  </a:lnTo>
                  <a:lnTo>
                    <a:pt x="21" y="97"/>
                  </a:lnTo>
                  <a:lnTo>
                    <a:pt x="14" y="89"/>
                  </a:lnTo>
                  <a:lnTo>
                    <a:pt x="8" y="82"/>
                  </a:lnTo>
                  <a:lnTo>
                    <a:pt x="3" y="73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3" y="39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6" name="Freeform 283"/>
            <p:cNvSpPr>
              <a:spLocks/>
            </p:cNvSpPr>
            <p:nvPr/>
          </p:nvSpPr>
          <p:spPr bwMode="auto">
            <a:xfrm>
              <a:off x="3698" y="4184"/>
              <a:ext cx="106" cy="106"/>
            </a:xfrm>
            <a:custGeom>
              <a:avLst/>
              <a:gdLst>
                <a:gd name="T0" fmla="*/ 3 w 106"/>
                <a:gd name="T1" fmla="*/ 40 h 106"/>
                <a:gd name="T2" fmla="*/ 6 w 106"/>
                <a:gd name="T3" fmla="*/ 29 h 106"/>
                <a:gd name="T4" fmla="*/ 12 w 106"/>
                <a:gd name="T5" fmla="*/ 19 h 106"/>
                <a:gd name="T6" fmla="*/ 20 w 106"/>
                <a:gd name="T7" fmla="*/ 11 h 106"/>
                <a:gd name="T8" fmla="*/ 29 w 106"/>
                <a:gd name="T9" fmla="*/ 6 h 106"/>
                <a:gd name="T10" fmla="*/ 38 w 106"/>
                <a:gd name="T11" fmla="*/ 2 h 106"/>
                <a:gd name="T12" fmla="*/ 47 w 106"/>
                <a:gd name="T13" fmla="*/ 0 h 106"/>
                <a:gd name="T14" fmla="*/ 58 w 106"/>
                <a:gd name="T15" fmla="*/ 0 h 106"/>
                <a:gd name="T16" fmla="*/ 67 w 106"/>
                <a:gd name="T17" fmla="*/ 2 h 106"/>
                <a:gd name="T18" fmla="*/ 76 w 106"/>
                <a:gd name="T19" fmla="*/ 6 h 106"/>
                <a:gd name="T20" fmla="*/ 85 w 106"/>
                <a:gd name="T21" fmla="*/ 11 h 106"/>
                <a:gd name="T22" fmla="*/ 93 w 106"/>
                <a:gd name="T23" fmla="*/ 17 h 106"/>
                <a:gd name="T24" fmla="*/ 99 w 106"/>
                <a:gd name="T25" fmla="*/ 25 h 106"/>
                <a:gd name="T26" fmla="*/ 103 w 106"/>
                <a:gd name="T27" fmla="*/ 34 h 106"/>
                <a:gd name="T28" fmla="*/ 106 w 106"/>
                <a:gd name="T29" fmla="*/ 44 h 106"/>
                <a:gd name="T30" fmla="*/ 106 w 106"/>
                <a:gd name="T31" fmla="*/ 55 h 106"/>
                <a:gd name="T32" fmla="*/ 105 w 106"/>
                <a:gd name="T33" fmla="*/ 67 h 106"/>
                <a:gd name="T34" fmla="*/ 100 w 106"/>
                <a:gd name="T35" fmla="*/ 79 h 106"/>
                <a:gd name="T36" fmla="*/ 94 w 106"/>
                <a:gd name="T37" fmla="*/ 88 h 106"/>
                <a:gd name="T38" fmla="*/ 86 w 106"/>
                <a:gd name="T39" fmla="*/ 96 h 106"/>
                <a:gd name="T40" fmla="*/ 77 w 106"/>
                <a:gd name="T41" fmla="*/ 102 h 106"/>
                <a:gd name="T42" fmla="*/ 68 w 106"/>
                <a:gd name="T43" fmla="*/ 105 h 106"/>
                <a:gd name="T44" fmla="*/ 59 w 106"/>
                <a:gd name="T45" fmla="*/ 106 h 106"/>
                <a:gd name="T46" fmla="*/ 50 w 106"/>
                <a:gd name="T47" fmla="*/ 106 h 106"/>
                <a:gd name="T48" fmla="*/ 40 w 106"/>
                <a:gd name="T49" fmla="*/ 105 h 106"/>
                <a:gd name="T50" fmla="*/ 30 w 106"/>
                <a:gd name="T51" fmla="*/ 102 h 106"/>
                <a:gd name="T52" fmla="*/ 21 w 106"/>
                <a:gd name="T53" fmla="*/ 97 h 106"/>
                <a:gd name="T54" fmla="*/ 14 w 106"/>
                <a:gd name="T55" fmla="*/ 90 h 106"/>
                <a:gd name="T56" fmla="*/ 8 w 106"/>
                <a:gd name="T57" fmla="*/ 82 h 106"/>
                <a:gd name="T58" fmla="*/ 3 w 106"/>
                <a:gd name="T59" fmla="*/ 73 h 106"/>
                <a:gd name="T60" fmla="*/ 0 w 106"/>
                <a:gd name="T61" fmla="*/ 64 h 106"/>
                <a:gd name="T62" fmla="*/ 0 w 106"/>
                <a:gd name="T63" fmla="*/ 52 h 106"/>
                <a:gd name="T64" fmla="*/ 3 w 106"/>
                <a:gd name="T65" fmla="*/ 40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6"/>
                <a:gd name="T100" fmla="*/ 0 h 106"/>
                <a:gd name="T101" fmla="*/ 106 w 106"/>
                <a:gd name="T102" fmla="*/ 106 h 1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6" h="106">
                  <a:moveTo>
                    <a:pt x="3" y="40"/>
                  </a:moveTo>
                  <a:lnTo>
                    <a:pt x="6" y="29"/>
                  </a:lnTo>
                  <a:lnTo>
                    <a:pt x="12" y="19"/>
                  </a:lnTo>
                  <a:lnTo>
                    <a:pt x="20" y="11"/>
                  </a:lnTo>
                  <a:lnTo>
                    <a:pt x="29" y="6"/>
                  </a:lnTo>
                  <a:lnTo>
                    <a:pt x="38" y="2"/>
                  </a:lnTo>
                  <a:lnTo>
                    <a:pt x="47" y="0"/>
                  </a:lnTo>
                  <a:lnTo>
                    <a:pt x="58" y="0"/>
                  </a:lnTo>
                  <a:lnTo>
                    <a:pt x="67" y="2"/>
                  </a:lnTo>
                  <a:lnTo>
                    <a:pt x="76" y="6"/>
                  </a:lnTo>
                  <a:lnTo>
                    <a:pt x="85" y="11"/>
                  </a:lnTo>
                  <a:lnTo>
                    <a:pt x="93" y="17"/>
                  </a:lnTo>
                  <a:lnTo>
                    <a:pt x="99" y="25"/>
                  </a:lnTo>
                  <a:lnTo>
                    <a:pt x="103" y="34"/>
                  </a:lnTo>
                  <a:lnTo>
                    <a:pt x="106" y="44"/>
                  </a:lnTo>
                  <a:lnTo>
                    <a:pt x="106" y="55"/>
                  </a:lnTo>
                  <a:lnTo>
                    <a:pt x="105" y="67"/>
                  </a:lnTo>
                  <a:lnTo>
                    <a:pt x="100" y="79"/>
                  </a:lnTo>
                  <a:lnTo>
                    <a:pt x="94" y="88"/>
                  </a:lnTo>
                  <a:lnTo>
                    <a:pt x="86" y="96"/>
                  </a:lnTo>
                  <a:lnTo>
                    <a:pt x="77" y="102"/>
                  </a:lnTo>
                  <a:lnTo>
                    <a:pt x="68" y="105"/>
                  </a:lnTo>
                  <a:lnTo>
                    <a:pt x="59" y="106"/>
                  </a:lnTo>
                  <a:lnTo>
                    <a:pt x="50" y="106"/>
                  </a:lnTo>
                  <a:lnTo>
                    <a:pt x="40" y="105"/>
                  </a:lnTo>
                  <a:lnTo>
                    <a:pt x="30" y="102"/>
                  </a:lnTo>
                  <a:lnTo>
                    <a:pt x="21" y="97"/>
                  </a:lnTo>
                  <a:lnTo>
                    <a:pt x="14" y="90"/>
                  </a:lnTo>
                  <a:lnTo>
                    <a:pt x="8" y="82"/>
                  </a:lnTo>
                  <a:lnTo>
                    <a:pt x="3" y="73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3" y="40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7" name="Freeform 284"/>
            <p:cNvSpPr>
              <a:spLocks/>
            </p:cNvSpPr>
            <p:nvPr/>
          </p:nvSpPr>
          <p:spPr bwMode="auto">
            <a:xfrm>
              <a:off x="3819" y="4199"/>
              <a:ext cx="106" cy="107"/>
            </a:xfrm>
            <a:custGeom>
              <a:avLst/>
              <a:gdLst>
                <a:gd name="T0" fmla="*/ 3 w 106"/>
                <a:gd name="T1" fmla="*/ 40 h 107"/>
                <a:gd name="T2" fmla="*/ 6 w 106"/>
                <a:gd name="T3" fmla="*/ 29 h 107"/>
                <a:gd name="T4" fmla="*/ 12 w 106"/>
                <a:gd name="T5" fmla="*/ 19 h 107"/>
                <a:gd name="T6" fmla="*/ 20 w 106"/>
                <a:gd name="T7" fmla="*/ 11 h 107"/>
                <a:gd name="T8" fmla="*/ 29 w 106"/>
                <a:gd name="T9" fmla="*/ 7 h 107"/>
                <a:gd name="T10" fmla="*/ 38 w 106"/>
                <a:gd name="T11" fmla="*/ 2 h 107"/>
                <a:gd name="T12" fmla="*/ 47 w 106"/>
                <a:gd name="T13" fmla="*/ 0 h 107"/>
                <a:gd name="T14" fmla="*/ 58 w 106"/>
                <a:gd name="T15" fmla="*/ 0 h 107"/>
                <a:gd name="T16" fmla="*/ 67 w 106"/>
                <a:gd name="T17" fmla="*/ 2 h 107"/>
                <a:gd name="T18" fmla="*/ 76 w 106"/>
                <a:gd name="T19" fmla="*/ 7 h 107"/>
                <a:gd name="T20" fmla="*/ 85 w 106"/>
                <a:gd name="T21" fmla="*/ 11 h 107"/>
                <a:gd name="T22" fmla="*/ 93 w 106"/>
                <a:gd name="T23" fmla="*/ 17 h 107"/>
                <a:gd name="T24" fmla="*/ 99 w 106"/>
                <a:gd name="T25" fmla="*/ 25 h 107"/>
                <a:gd name="T26" fmla="*/ 103 w 106"/>
                <a:gd name="T27" fmla="*/ 34 h 107"/>
                <a:gd name="T28" fmla="*/ 106 w 106"/>
                <a:gd name="T29" fmla="*/ 44 h 107"/>
                <a:gd name="T30" fmla="*/ 106 w 106"/>
                <a:gd name="T31" fmla="*/ 55 h 107"/>
                <a:gd name="T32" fmla="*/ 105 w 106"/>
                <a:gd name="T33" fmla="*/ 67 h 107"/>
                <a:gd name="T34" fmla="*/ 100 w 106"/>
                <a:gd name="T35" fmla="*/ 79 h 107"/>
                <a:gd name="T36" fmla="*/ 94 w 106"/>
                <a:gd name="T37" fmla="*/ 88 h 107"/>
                <a:gd name="T38" fmla="*/ 87 w 106"/>
                <a:gd name="T39" fmla="*/ 96 h 107"/>
                <a:gd name="T40" fmla="*/ 78 w 106"/>
                <a:gd name="T41" fmla="*/ 102 h 107"/>
                <a:gd name="T42" fmla="*/ 68 w 106"/>
                <a:gd name="T43" fmla="*/ 105 h 107"/>
                <a:gd name="T44" fmla="*/ 59 w 106"/>
                <a:gd name="T45" fmla="*/ 107 h 107"/>
                <a:gd name="T46" fmla="*/ 50 w 106"/>
                <a:gd name="T47" fmla="*/ 107 h 107"/>
                <a:gd name="T48" fmla="*/ 40 w 106"/>
                <a:gd name="T49" fmla="*/ 105 h 107"/>
                <a:gd name="T50" fmla="*/ 31 w 106"/>
                <a:gd name="T51" fmla="*/ 102 h 107"/>
                <a:gd name="T52" fmla="*/ 22 w 106"/>
                <a:gd name="T53" fmla="*/ 97 h 107"/>
                <a:gd name="T54" fmla="*/ 14 w 106"/>
                <a:gd name="T55" fmla="*/ 90 h 107"/>
                <a:gd name="T56" fmla="*/ 8 w 106"/>
                <a:gd name="T57" fmla="*/ 82 h 107"/>
                <a:gd name="T58" fmla="*/ 3 w 106"/>
                <a:gd name="T59" fmla="*/ 73 h 107"/>
                <a:gd name="T60" fmla="*/ 0 w 106"/>
                <a:gd name="T61" fmla="*/ 64 h 107"/>
                <a:gd name="T62" fmla="*/ 0 w 106"/>
                <a:gd name="T63" fmla="*/ 52 h 107"/>
                <a:gd name="T64" fmla="*/ 3 w 106"/>
                <a:gd name="T65" fmla="*/ 40 h 10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6"/>
                <a:gd name="T100" fmla="*/ 0 h 107"/>
                <a:gd name="T101" fmla="*/ 106 w 106"/>
                <a:gd name="T102" fmla="*/ 107 h 10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6" h="107">
                  <a:moveTo>
                    <a:pt x="3" y="40"/>
                  </a:moveTo>
                  <a:lnTo>
                    <a:pt x="6" y="29"/>
                  </a:lnTo>
                  <a:lnTo>
                    <a:pt x="12" y="19"/>
                  </a:lnTo>
                  <a:lnTo>
                    <a:pt x="20" y="11"/>
                  </a:lnTo>
                  <a:lnTo>
                    <a:pt x="29" y="7"/>
                  </a:lnTo>
                  <a:lnTo>
                    <a:pt x="38" y="2"/>
                  </a:lnTo>
                  <a:lnTo>
                    <a:pt x="47" y="0"/>
                  </a:lnTo>
                  <a:lnTo>
                    <a:pt x="58" y="0"/>
                  </a:lnTo>
                  <a:lnTo>
                    <a:pt x="67" y="2"/>
                  </a:lnTo>
                  <a:lnTo>
                    <a:pt x="76" y="7"/>
                  </a:lnTo>
                  <a:lnTo>
                    <a:pt x="85" y="11"/>
                  </a:lnTo>
                  <a:lnTo>
                    <a:pt x="93" y="17"/>
                  </a:lnTo>
                  <a:lnTo>
                    <a:pt x="99" y="25"/>
                  </a:lnTo>
                  <a:lnTo>
                    <a:pt x="103" y="34"/>
                  </a:lnTo>
                  <a:lnTo>
                    <a:pt x="106" y="44"/>
                  </a:lnTo>
                  <a:lnTo>
                    <a:pt x="106" y="55"/>
                  </a:lnTo>
                  <a:lnTo>
                    <a:pt x="105" y="67"/>
                  </a:lnTo>
                  <a:lnTo>
                    <a:pt x="100" y="79"/>
                  </a:lnTo>
                  <a:lnTo>
                    <a:pt x="94" y="88"/>
                  </a:lnTo>
                  <a:lnTo>
                    <a:pt x="87" y="96"/>
                  </a:lnTo>
                  <a:lnTo>
                    <a:pt x="78" y="102"/>
                  </a:lnTo>
                  <a:lnTo>
                    <a:pt x="68" y="105"/>
                  </a:lnTo>
                  <a:lnTo>
                    <a:pt x="59" y="107"/>
                  </a:lnTo>
                  <a:lnTo>
                    <a:pt x="50" y="107"/>
                  </a:lnTo>
                  <a:lnTo>
                    <a:pt x="40" y="105"/>
                  </a:lnTo>
                  <a:lnTo>
                    <a:pt x="31" y="102"/>
                  </a:lnTo>
                  <a:lnTo>
                    <a:pt x="22" y="97"/>
                  </a:lnTo>
                  <a:lnTo>
                    <a:pt x="14" y="90"/>
                  </a:lnTo>
                  <a:lnTo>
                    <a:pt x="8" y="82"/>
                  </a:lnTo>
                  <a:lnTo>
                    <a:pt x="3" y="73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3" y="40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8" name="Freeform 285"/>
            <p:cNvSpPr>
              <a:spLocks/>
            </p:cNvSpPr>
            <p:nvPr/>
          </p:nvSpPr>
          <p:spPr bwMode="auto">
            <a:xfrm>
              <a:off x="3943" y="4195"/>
              <a:ext cx="117" cy="117"/>
            </a:xfrm>
            <a:custGeom>
              <a:avLst/>
              <a:gdLst>
                <a:gd name="T0" fmla="*/ 4 w 117"/>
                <a:gd name="T1" fmla="*/ 44 h 117"/>
                <a:gd name="T2" fmla="*/ 8 w 117"/>
                <a:gd name="T3" fmla="*/ 32 h 117"/>
                <a:gd name="T4" fmla="*/ 14 w 117"/>
                <a:gd name="T5" fmla="*/ 21 h 117"/>
                <a:gd name="T6" fmla="*/ 22 w 117"/>
                <a:gd name="T7" fmla="*/ 12 h 117"/>
                <a:gd name="T8" fmla="*/ 31 w 117"/>
                <a:gd name="T9" fmla="*/ 6 h 117"/>
                <a:gd name="T10" fmla="*/ 41 w 117"/>
                <a:gd name="T11" fmla="*/ 1 h 117"/>
                <a:gd name="T12" fmla="*/ 52 w 117"/>
                <a:gd name="T13" fmla="*/ 0 h 117"/>
                <a:gd name="T14" fmla="*/ 63 w 117"/>
                <a:gd name="T15" fmla="*/ 0 h 117"/>
                <a:gd name="T16" fmla="*/ 73 w 117"/>
                <a:gd name="T17" fmla="*/ 1 h 117"/>
                <a:gd name="T18" fmla="*/ 84 w 117"/>
                <a:gd name="T19" fmla="*/ 4 h 117"/>
                <a:gd name="T20" fmla="*/ 93 w 117"/>
                <a:gd name="T21" fmla="*/ 9 h 117"/>
                <a:gd name="T22" fmla="*/ 102 w 117"/>
                <a:gd name="T23" fmla="*/ 17 h 117"/>
                <a:gd name="T24" fmla="*/ 108 w 117"/>
                <a:gd name="T25" fmla="*/ 24 h 117"/>
                <a:gd name="T26" fmla="*/ 114 w 117"/>
                <a:gd name="T27" fmla="*/ 35 h 117"/>
                <a:gd name="T28" fmla="*/ 117 w 117"/>
                <a:gd name="T29" fmla="*/ 45 h 117"/>
                <a:gd name="T30" fmla="*/ 117 w 117"/>
                <a:gd name="T31" fmla="*/ 58 h 117"/>
                <a:gd name="T32" fmla="*/ 116 w 117"/>
                <a:gd name="T33" fmla="*/ 71 h 117"/>
                <a:gd name="T34" fmla="*/ 111 w 117"/>
                <a:gd name="T35" fmla="*/ 85 h 117"/>
                <a:gd name="T36" fmla="*/ 105 w 117"/>
                <a:gd name="T37" fmla="*/ 95 h 117"/>
                <a:gd name="T38" fmla="*/ 97 w 117"/>
                <a:gd name="T39" fmla="*/ 103 h 117"/>
                <a:gd name="T40" fmla="*/ 88 w 117"/>
                <a:gd name="T41" fmla="*/ 111 h 117"/>
                <a:gd name="T42" fmla="*/ 78 w 117"/>
                <a:gd name="T43" fmla="*/ 114 h 117"/>
                <a:gd name="T44" fmla="*/ 67 w 117"/>
                <a:gd name="T45" fmla="*/ 117 h 117"/>
                <a:gd name="T46" fmla="*/ 57 w 117"/>
                <a:gd name="T47" fmla="*/ 117 h 117"/>
                <a:gd name="T48" fmla="*/ 46 w 117"/>
                <a:gd name="T49" fmla="*/ 115 h 117"/>
                <a:gd name="T50" fmla="*/ 35 w 117"/>
                <a:gd name="T51" fmla="*/ 112 h 117"/>
                <a:gd name="T52" fmla="*/ 26 w 117"/>
                <a:gd name="T53" fmla="*/ 106 h 117"/>
                <a:gd name="T54" fmla="*/ 17 w 117"/>
                <a:gd name="T55" fmla="*/ 100 h 117"/>
                <a:gd name="T56" fmla="*/ 11 w 117"/>
                <a:gd name="T57" fmla="*/ 91 h 117"/>
                <a:gd name="T58" fmla="*/ 5 w 117"/>
                <a:gd name="T59" fmla="*/ 82 h 117"/>
                <a:gd name="T60" fmla="*/ 2 w 117"/>
                <a:gd name="T61" fmla="*/ 70 h 117"/>
                <a:gd name="T62" fmla="*/ 0 w 117"/>
                <a:gd name="T63" fmla="*/ 58 h 117"/>
                <a:gd name="T64" fmla="*/ 4 w 117"/>
                <a:gd name="T65" fmla="*/ 44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7"/>
                <a:gd name="T100" fmla="*/ 0 h 117"/>
                <a:gd name="T101" fmla="*/ 117 w 117"/>
                <a:gd name="T102" fmla="*/ 117 h 11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7" h="117">
                  <a:moveTo>
                    <a:pt x="4" y="44"/>
                  </a:moveTo>
                  <a:lnTo>
                    <a:pt x="8" y="32"/>
                  </a:lnTo>
                  <a:lnTo>
                    <a:pt x="14" y="21"/>
                  </a:lnTo>
                  <a:lnTo>
                    <a:pt x="22" y="12"/>
                  </a:lnTo>
                  <a:lnTo>
                    <a:pt x="31" y="6"/>
                  </a:lnTo>
                  <a:lnTo>
                    <a:pt x="41" y="1"/>
                  </a:lnTo>
                  <a:lnTo>
                    <a:pt x="52" y="0"/>
                  </a:lnTo>
                  <a:lnTo>
                    <a:pt x="63" y="0"/>
                  </a:lnTo>
                  <a:lnTo>
                    <a:pt x="73" y="1"/>
                  </a:lnTo>
                  <a:lnTo>
                    <a:pt x="84" y="4"/>
                  </a:lnTo>
                  <a:lnTo>
                    <a:pt x="93" y="9"/>
                  </a:lnTo>
                  <a:lnTo>
                    <a:pt x="102" y="17"/>
                  </a:lnTo>
                  <a:lnTo>
                    <a:pt x="108" y="24"/>
                  </a:lnTo>
                  <a:lnTo>
                    <a:pt x="114" y="35"/>
                  </a:lnTo>
                  <a:lnTo>
                    <a:pt x="117" y="45"/>
                  </a:lnTo>
                  <a:lnTo>
                    <a:pt x="117" y="58"/>
                  </a:lnTo>
                  <a:lnTo>
                    <a:pt x="116" y="71"/>
                  </a:lnTo>
                  <a:lnTo>
                    <a:pt x="111" y="85"/>
                  </a:lnTo>
                  <a:lnTo>
                    <a:pt x="105" y="95"/>
                  </a:lnTo>
                  <a:lnTo>
                    <a:pt x="97" y="103"/>
                  </a:lnTo>
                  <a:lnTo>
                    <a:pt x="88" y="111"/>
                  </a:lnTo>
                  <a:lnTo>
                    <a:pt x="78" y="114"/>
                  </a:lnTo>
                  <a:lnTo>
                    <a:pt x="67" y="117"/>
                  </a:lnTo>
                  <a:lnTo>
                    <a:pt x="57" y="117"/>
                  </a:lnTo>
                  <a:lnTo>
                    <a:pt x="46" y="115"/>
                  </a:lnTo>
                  <a:lnTo>
                    <a:pt x="35" y="112"/>
                  </a:lnTo>
                  <a:lnTo>
                    <a:pt x="26" y="106"/>
                  </a:lnTo>
                  <a:lnTo>
                    <a:pt x="17" y="100"/>
                  </a:lnTo>
                  <a:lnTo>
                    <a:pt x="11" y="91"/>
                  </a:lnTo>
                  <a:lnTo>
                    <a:pt x="5" y="82"/>
                  </a:lnTo>
                  <a:lnTo>
                    <a:pt x="2" y="70"/>
                  </a:lnTo>
                  <a:lnTo>
                    <a:pt x="0" y="58"/>
                  </a:lnTo>
                  <a:lnTo>
                    <a:pt x="4" y="44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9" name="Freeform 286"/>
            <p:cNvSpPr>
              <a:spLocks/>
            </p:cNvSpPr>
            <p:nvPr/>
          </p:nvSpPr>
          <p:spPr bwMode="auto">
            <a:xfrm>
              <a:off x="4050" y="4180"/>
              <a:ext cx="116" cy="116"/>
            </a:xfrm>
            <a:custGeom>
              <a:avLst/>
              <a:gdLst>
                <a:gd name="T0" fmla="*/ 3 w 116"/>
                <a:gd name="T1" fmla="*/ 44 h 116"/>
                <a:gd name="T2" fmla="*/ 7 w 116"/>
                <a:gd name="T3" fmla="*/ 32 h 116"/>
                <a:gd name="T4" fmla="*/ 13 w 116"/>
                <a:gd name="T5" fmla="*/ 21 h 116"/>
                <a:gd name="T6" fmla="*/ 21 w 116"/>
                <a:gd name="T7" fmla="*/ 12 h 116"/>
                <a:gd name="T8" fmla="*/ 30 w 116"/>
                <a:gd name="T9" fmla="*/ 6 h 116"/>
                <a:gd name="T10" fmla="*/ 40 w 116"/>
                <a:gd name="T11" fmla="*/ 1 h 116"/>
                <a:gd name="T12" fmla="*/ 51 w 116"/>
                <a:gd name="T13" fmla="*/ 0 h 116"/>
                <a:gd name="T14" fmla="*/ 62 w 116"/>
                <a:gd name="T15" fmla="*/ 0 h 116"/>
                <a:gd name="T16" fmla="*/ 72 w 116"/>
                <a:gd name="T17" fmla="*/ 1 h 116"/>
                <a:gd name="T18" fmla="*/ 83 w 116"/>
                <a:gd name="T19" fmla="*/ 4 h 116"/>
                <a:gd name="T20" fmla="*/ 92 w 116"/>
                <a:gd name="T21" fmla="*/ 9 h 116"/>
                <a:gd name="T22" fmla="*/ 101 w 116"/>
                <a:gd name="T23" fmla="*/ 16 h 116"/>
                <a:gd name="T24" fmla="*/ 107 w 116"/>
                <a:gd name="T25" fmla="*/ 24 h 116"/>
                <a:gd name="T26" fmla="*/ 113 w 116"/>
                <a:gd name="T27" fmla="*/ 35 h 116"/>
                <a:gd name="T28" fmla="*/ 116 w 116"/>
                <a:gd name="T29" fmla="*/ 45 h 116"/>
                <a:gd name="T30" fmla="*/ 116 w 116"/>
                <a:gd name="T31" fmla="*/ 57 h 116"/>
                <a:gd name="T32" fmla="*/ 115 w 116"/>
                <a:gd name="T33" fmla="*/ 71 h 116"/>
                <a:gd name="T34" fmla="*/ 110 w 116"/>
                <a:gd name="T35" fmla="*/ 85 h 116"/>
                <a:gd name="T36" fmla="*/ 104 w 116"/>
                <a:gd name="T37" fmla="*/ 95 h 116"/>
                <a:gd name="T38" fmla="*/ 96 w 116"/>
                <a:gd name="T39" fmla="*/ 103 h 116"/>
                <a:gd name="T40" fmla="*/ 87 w 116"/>
                <a:gd name="T41" fmla="*/ 110 h 116"/>
                <a:gd name="T42" fmla="*/ 77 w 116"/>
                <a:gd name="T43" fmla="*/ 113 h 116"/>
                <a:gd name="T44" fmla="*/ 66 w 116"/>
                <a:gd name="T45" fmla="*/ 116 h 116"/>
                <a:gd name="T46" fmla="*/ 56 w 116"/>
                <a:gd name="T47" fmla="*/ 116 h 116"/>
                <a:gd name="T48" fmla="*/ 45 w 116"/>
                <a:gd name="T49" fmla="*/ 115 h 116"/>
                <a:gd name="T50" fmla="*/ 34 w 116"/>
                <a:gd name="T51" fmla="*/ 112 h 116"/>
                <a:gd name="T52" fmla="*/ 25 w 116"/>
                <a:gd name="T53" fmla="*/ 106 h 116"/>
                <a:gd name="T54" fmla="*/ 16 w 116"/>
                <a:gd name="T55" fmla="*/ 100 h 116"/>
                <a:gd name="T56" fmla="*/ 10 w 116"/>
                <a:gd name="T57" fmla="*/ 91 h 116"/>
                <a:gd name="T58" fmla="*/ 4 w 116"/>
                <a:gd name="T59" fmla="*/ 82 h 116"/>
                <a:gd name="T60" fmla="*/ 1 w 116"/>
                <a:gd name="T61" fmla="*/ 69 h 116"/>
                <a:gd name="T62" fmla="*/ 0 w 116"/>
                <a:gd name="T63" fmla="*/ 57 h 116"/>
                <a:gd name="T64" fmla="*/ 3 w 116"/>
                <a:gd name="T65" fmla="*/ 44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6"/>
                <a:gd name="T100" fmla="*/ 0 h 116"/>
                <a:gd name="T101" fmla="*/ 116 w 116"/>
                <a:gd name="T102" fmla="*/ 116 h 11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6" h="116">
                  <a:moveTo>
                    <a:pt x="3" y="44"/>
                  </a:moveTo>
                  <a:lnTo>
                    <a:pt x="7" y="32"/>
                  </a:lnTo>
                  <a:lnTo>
                    <a:pt x="13" y="21"/>
                  </a:lnTo>
                  <a:lnTo>
                    <a:pt x="21" y="12"/>
                  </a:lnTo>
                  <a:lnTo>
                    <a:pt x="30" y="6"/>
                  </a:lnTo>
                  <a:lnTo>
                    <a:pt x="40" y="1"/>
                  </a:lnTo>
                  <a:lnTo>
                    <a:pt x="51" y="0"/>
                  </a:lnTo>
                  <a:lnTo>
                    <a:pt x="62" y="0"/>
                  </a:lnTo>
                  <a:lnTo>
                    <a:pt x="72" y="1"/>
                  </a:lnTo>
                  <a:lnTo>
                    <a:pt x="83" y="4"/>
                  </a:lnTo>
                  <a:lnTo>
                    <a:pt x="92" y="9"/>
                  </a:lnTo>
                  <a:lnTo>
                    <a:pt x="101" y="16"/>
                  </a:lnTo>
                  <a:lnTo>
                    <a:pt x="107" y="24"/>
                  </a:lnTo>
                  <a:lnTo>
                    <a:pt x="113" y="35"/>
                  </a:lnTo>
                  <a:lnTo>
                    <a:pt x="116" y="45"/>
                  </a:lnTo>
                  <a:lnTo>
                    <a:pt x="116" y="57"/>
                  </a:lnTo>
                  <a:lnTo>
                    <a:pt x="115" y="71"/>
                  </a:lnTo>
                  <a:lnTo>
                    <a:pt x="110" y="85"/>
                  </a:lnTo>
                  <a:lnTo>
                    <a:pt x="104" y="95"/>
                  </a:lnTo>
                  <a:lnTo>
                    <a:pt x="96" y="103"/>
                  </a:lnTo>
                  <a:lnTo>
                    <a:pt x="87" y="110"/>
                  </a:lnTo>
                  <a:lnTo>
                    <a:pt x="77" y="113"/>
                  </a:lnTo>
                  <a:lnTo>
                    <a:pt x="66" y="116"/>
                  </a:lnTo>
                  <a:lnTo>
                    <a:pt x="56" y="116"/>
                  </a:lnTo>
                  <a:lnTo>
                    <a:pt x="45" y="115"/>
                  </a:lnTo>
                  <a:lnTo>
                    <a:pt x="34" y="112"/>
                  </a:lnTo>
                  <a:lnTo>
                    <a:pt x="25" y="106"/>
                  </a:lnTo>
                  <a:lnTo>
                    <a:pt x="16" y="100"/>
                  </a:lnTo>
                  <a:lnTo>
                    <a:pt x="10" y="91"/>
                  </a:lnTo>
                  <a:lnTo>
                    <a:pt x="4" y="82"/>
                  </a:lnTo>
                  <a:lnTo>
                    <a:pt x="1" y="69"/>
                  </a:lnTo>
                  <a:lnTo>
                    <a:pt x="0" y="57"/>
                  </a:lnTo>
                  <a:lnTo>
                    <a:pt x="3" y="44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0" name="Freeform 287"/>
            <p:cNvSpPr>
              <a:spLocks/>
            </p:cNvSpPr>
            <p:nvPr/>
          </p:nvSpPr>
          <p:spPr bwMode="auto">
            <a:xfrm>
              <a:off x="4140" y="4134"/>
              <a:ext cx="117" cy="117"/>
            </a:xfrm>
            <a:custGeom>
              <a:avLst/>
              <a:gdLst>
                <a:gd name="T0" fmla="*/ 3 w 117"/>
                <a:gd name="T1" fmla="*/ 44 h 117"/>
                <a:gd name="T2" fmla="*/ 8 w 117"/>
                <a:gd name="T3" fmla="*/ 32 h 117"/>
                <a:gd name="T4" fmla="*/ 14 w 117"/>
                <a:gd name="T5" fmla="*/ 22 h 117"/>
                <a:gd name="T6" fmla="*/ 22 w 117"/>
                <a:gd name="T7" fmla="*/ 12 h 117"/>
                <a:gd name="T8" fmla="*/ 31 w 117"/>
                <a:gd name="T9" fmla="*/ 6 h 117"/>
                <a:gd name="T10" fmla="*/ 41 w 117"/>
                <a:gd name="T11" fmla="*/ 2 h 117"/>
                <a:gd name="T12" fmla="*/ 52 w 117"/>
                <a:gd name="T13" fmla="*/ 0 h 117"/>
                <a:gd name="T14" fmla="*/ 62 w 117"/>
                <a:gd name="T15" fmla="*/ 0 h 117"/>
                <a:gd name="T16" fmla="*/ 73 w 117"/>
                <a:gd name="T17" fmla="*/ 2 h 117"/>
                <a:gd name="T18" fmla="*/ 84 w 117"/>
                <a:gd name="T19" fmla="*/ 5 h 117"/>
                <a:gd name="T20" fmla="*/ 93 w 117"/>
                <a:gd name="T21" fmla="*/ 9 h 117"/>
                <a:gd name="T22" fmla="*/ 102 w 117"/>
                <a:gd name="T23" fmla="*/ 17 h 117"/>
                <a:gd name="T24" fmla="*/ 108 w 117"/>
                <a:gd name="T25" fmla="*/ 25 h 117"/>
                <a:gd name="T26" fmla="*/ 114 w 117"/>
                <a:gd name="T27" fmla="*/ 35 h 117"/>
                <a:gd name="T28" fmla="*/ 117 w 117"/>
                <a:gd name="T29" fmla="*/ 46 h 117"/>
                <a:gd name="T30" fmla="*/ 117 w 117"/>
                <a:gd name="T31" fmla="*/ 58 h 117"/>
                <a:gd name="T32" fmla="*/ 115 w 117"/>
                <a:gd name="T33" fmla="*/ 72 h 117"/>
                <a:gd name="T34" fmla="*/ 111 w 117"/>
                <a:gd name="T35" fmla="*/ 85 h 117"/>
                <a:gd name="T36" fmla="*/ 105 w 117"/>
                <a:gd name="T37" fmla="*/ 96 h 117"/>
                <a:gd name="T38" fmla="*/ 97 w 117"/>
                <a:gd name="T39" fmla="*/ 103 h 117"/>
                <a:gd name="T40" fmla="*/ 88 w 117"/>
                <a:gd name="T41" fmla="*/ 111 h 117"/>
                <a:gd name="T42" fmla="*/ 78 w 117"/>
                <a:gd name="T43" fmla="*/ 114 h 117"/>
                <a:gd name="T44" fmla="*/ 67 w 117"/>
                <a:gd name="T45" fmla="*/ 117 h 117"/>
                <a:gd name="T46" fmla="*/ 56 w 117"/>
                <a:gd name="T47" fmla="*/ 117 h 117"/>
                <a:gd name="T48" fmla="*/ 46 w 117"/>
                <a:gd name="T49" fmla="*/ 115 h 117"/>
                <a:gd name="T50" fmla="*/ 35 w 117"/>
                <a:gd name="T51" fmla="*/ 112 h 117"/>
                <a:gd name="T52" fmla="*/ 26 w 117"/>
                <a:gd name="T53" fmla="*/ 106 h 117"/>
                <a:gd name="T54" fmla="*/ 17 w 117"/>
                <a:gd name="T55" fmla="*/ 100 h 117"/>
                <a:gd name="T56" fmla="*/ 11 w 117"/>
                <a:gd name="T57" fmla="*/ 91 h 117"/>
                <a:gd name="T58" fmla="*/ 5 w 117"/>
                <a:gd name="T59" fmla="*/ 82 h 117"/>
                <a:gd name="T60" fmla="*/ 2 w 117"/>
                <a:gd name="T61" fmla="*/ 70 h 117"/>
                <a:gd name="T62" fmla="*/ 0 w 117"/>
                <a:gd name="T63" fmla="*/ 58 h 117"/>
                <a:gd name="T64" fmla="*/ 3 w 117"/>
                <a:gd name="T65" fmla="*/ 44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7"/>
                <a:gd name="T100" fmla="*/ 0 h 117"/>
                <a:gd name="T101" fmla="*/ 117 w 117"/>
                <a:gd name="T102" fmla="*/ 117 h 11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7" h="117">
                  <a:moveTo>
                    <a:pt x="3" y="44"/>
                  </a:moveTo>
                  <a:lnTo>
                    <a:pt x="8" y="32"/>
                  </a:lnTo>
                  <a:lnTo>
                    <a:pt x="14" y="22"/>
                  </a:lnTo>
                  <a:lnTo>
                    <a:pt x="22" y="12"/>
                  </a:lnTo>
                  <a:lnTo>
                    <a:pt x="31" y="6"/>
                  </a:lnTo>
                  <a:lnTo>
                    <a:pt x="41" y="2"/>
                  </a:lnTo>
                  <a:lnTo>
                    <a:pt x="52" y="0"/>
                  </a:lnTo>
                  <a:lnTo>
                    <a:pt x="62" y="0"/>
                  </a:lnTo>
                  <a:lnTo>
                    <a:pt x="73" y="2"/>
                  </a:lnTo>
                  <a:lnTo>
                    <a:pt x="84" y="5"/>
                  </a:lnTo>
                  <a:lnTo>
                    <a:pt x="93" y="9"/>
                  </a:lnTo>
                  <a:lnTo>
                    <a:pt x="102" y="17"/>
                  </a:lnTo>
                  <a:lnTo>
                    <a:pt x="108" y="25"/>
                  </a:lnTo>
                  <a:lnTo>
                    <a:pt x="114" y="35"/>
                  </a:lnTo>
                  <a:lnTo>
                    <a:pt x="117" y="46"/>
                  </a:lnTo>
                  <a:lnTo>
                    <a:pt x="117" y="58"/>
                  </a:lnTo>
                  <a:lnTo>
                    <a:pt x="115" y="72"/>
                  </a:lnTo>
                  <a:lnTo>
                    <a:pt x="111" y="85"/>
                  </a:lnTo>
                  <a:lnTo>
                    <a:pt x="105" y="96"/>
                  </a:lnTo>
                  <a:lnTo>
                    <a:pt x="97" y="103"/>
                  </a:lnTo>
                  <a:lnTo>
                    <a:pt x="88" y="111"/>
                  </a:lnTo>
                  <a:lnTo>
                    <a:pt x="78" y="114"/>
                  </a:lnTo>
                  <a:lnTo>
                    <a:pt x="67" y="117"/>
                  </a:lnTo>
                  <a:lnTo>
                    <a:pt x="56" y="117"/>
                  </a:lnTo>
                  <a:lnTo>
                    <a:pt x="46" y="115"/>
                  </a:lnTo>
                  <a:lnTo>
                    <a:pt x="35" y="112"/>
                  </a:lnTo>
                  <a:lnTo>
                    <a:pt x="26" y="106"/>
                  </a:lnTo>
                  <a:lnTo>
                    <a:pt x="17" y="100"/>
                  </a:lnTo>
                  <a:lnTo>
                    <a:pt x="11" y="91"/>
                  </a:lnTo>
                  <a:lnTo>
                    <a:pt x="5" y="82"/>
                  </a:lnTo>
                  <a:lnTo>
                    <a:pt x="2" y="70"/>
                  </a:lnTo>
                  <a:lnTo>
                    <a:pt x="0" y="58"/>
                  </a:lnTo>
                  <a:lnTo>
                    <a:pt x="3" y="44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1" name="Freeform 288"/>
            <p:cNvSpPr>
              <a:spLocks/>
            </p:cNvSpPr>
            <p:nvPr/>
          </p:nvSpPr>
          <p:spPr bwMode="auto">
            <a:xfrm>
              <a:off x="4262" y="4104"/>
              <a:ext cx="116" cy="117"/>
            </a:xfrm>
            <a:custGeom>
              <a:avLst/>
              <a:gdLst>
                <a:gd name="T0" fmla="*/ 3 w 116"/>
                <a:gd name="T1" fmla="*/ 44 h 117"/>
                <a:gd name="T2" fmla="*/ 7 w 116"/>
                <a:gd name="T3" fmla="*/ 32 h 117"/>
                <a:gd name="T4" fmla="*/ 13 w 116"/>
                <a:gd name="T5" fmla="*/ 21 h 117"/>
                <a:gd name="T6" fmla="*/ 21 w 116"/>
                <a:gd name="T7" fmla="*/ 12 h 117"/>
                <a:gd name="T8" fmla="*/ 30 w 116"/>
                <a:gd name="T9" fmla="*/ 6 h 117"/>
                <a:gd name="T10" fmla="*/ 40 w 116"/>
                <a:gd name="T11" fmla="*/ 2 h 117"/>
                <a:gd name="T12" fmla="*/ 51 w 116"/>
                <a:gd name="T13" fmla="*/ 0 h 117"/>
                <a:gd name="T14" fmla="*/ 62 w 116"/>
                <a:gd name="T15" fmla="*/ 0 h 117"/>
                <a:gd name="T16" fmla="*/ 72 w 116"/>
                <a:gd name="T17" fmla="*/ 2 h 117"/>
                <a:gd name="T18" fmla="*/ 83 w 116"/>
                <a:gd name="T19" fmla="*/ 5 h 117"/>
                <a:gd name="T20" fmla="*/ 92 w 116"/>
                <a:gd name="T21" fmla="*/ 9 h 117"/>
                <a:gd name="T22" fmla="*/ 101 w 116"/>
                <a:gd name="T23" fmla="*/ 17 h 117"/>
                <a:gd name="T24" fmla="*/ 107 w 116"/>
                <a:gd name="T25" fmla="*/ 24 h 117"/>
                <a:gd name="T26" fmla="*/ 113 w 116"/>
                <a:gd name="T27" fmla="*/ 35 h 117"/>
                <a:gd name="T28" fmla="*/ 116 w 116"/>
                <a:gd name="T29" fmla="*/ 46 h 117"/>
                <a:gd name="T30" fmla="*/ 116 w 116"/>
                <a:gd name="T31" fmla="*/ 58 h 117"/>
                <a:gd name="T32" fmla="*/ 115 w 116"/>
                <a:gd name="T33" fmla="*/ 71 h 117"/>
                <a:gd name="T34" fmla="*/ 110 w 116"/>
                <a:gd name="T35" fmla="*/ 85 h 117"/>
                <a:gd name="T36" fmla="*/ 104 w 116"/>
                <a:gd name="T37" fmla="*/ 95 h 117"/>
                <a:gd name="T38" fmla="*/ 96 w 116"/>
                <a:gd name="T39" fmla="*/ 103 h 117"/>
                <a:gd name="T40" fmla="*/ 87 w 116"/>
                <a:gd name="T41" fmla="*/ 111 h 117"/>
                <a:gd name="T42" fmla="*/ 77 w 116"/>
                <a:gd name="T43" fmla="*/ 114 h 117"/>
                <a:gd name="T44" fmla="*/ 66 w 116"/>
                <a:gd name="T45" fmla="*/ 117 h 117"/>
                <a:gd name="T46" fmla="*/ 56 w 116"/>
                <a:gd name="T47" fmla="*/ 117 h 117"/>
                <a:gd name="T48" fmla="*/ 45 w 116"/>
                <a:gd name="T49" fmla="*/ 115 h 117"/>
                <a:gd name="T50" fmla="*/ 34 w 116"/>
                <a:gd name="T51" fmla="*/ 112 h 117"/>
                <a:gd name="T52" fmla="*/ 25 w 116"/>
                <a:gd name="T53" fmla="*/ 106 h 117"/>
                <a:gd name="T54" fmla="*/ 16 w 116"/>
                <a:gd name="T55" fmla="*/ 100 h 117"/>
                <a:gd name="T56" fmla="*/ 10 w 116"/>
                <a:gd name="T57" fmla="*/ 91 h 117"/>
                <a:gd name="T58" fmla="*/ 4 w 116"/>
                <a:gd name="T59" fmla="*/ 82 h 117"/>
                <a:gd name="T60" fmla="*/ 1 w 116"/>
                <a:gd name="T61" fmla="*/ 70 h 117"/>
                <a:gd name="T62" fmla="*/ 0 w 116"/>
                <a:gd name="T63" fmla="*/ 58 h 117"/>
                <a:gd name="T64" fmla="*/ 3 w 116"/>
                <a:gd name="T65" fmla="*/ 44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6"/>
                <a:gd name="T100" fmla="*/ 0 h 117"/>
                <a:gd name="T101" fmla="*/ 116 w 116"/>
                <a:gd name="T102" fmla="*/ 117 h 11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6" h="117">
                  <a:moveTo>
                    <a:pt x="3" y="44"/>
                  </a:moveTo>
                  <a:lnTo>
                    <a:pt x="7" y="32"/>
                  </a:lnTo>
                  <a:lnTo>
                    <a:pt x="13" y="21"/>
                  </a:lnTo>
                  <a:lnTo>
                    <a:pt x="21" y="12"/>
                  </a:lnTo>
                  <a:lnTo>
                    <a:pt x="30" y="6"/>
                  </a:lnTo>
                  <a:lnTo>
                    <a:pt x="40" y="2"/>
                  </a:lnTo>
                  <a:lnTo>
                    <a:pt x="51" y="0"/>
                  </a:lnTo>
                  <a:lnTo>
                    <a:pt x="62" y="0"/>
                  </a:lnTo>
                  <a:lnTo>
                    <a:pt x="72" y="2"/>
                  </a:lnTo>
                  <a:lnTo>
                    <a:pt x="83" y="5"/>
                  </a:lnTo>
                  <a:lnTo>
                    <a:pt x="92" y="9"/>
                  </a:lnTo>
                  <a:lnTo>
                    <a:pt x="101" y="17"/>
                  </a:lnTo>
                  <a:lnTo>
                    <a:pt x="107" y="24"/>
                  </a:lnTo>
                  <a:lnTo>
                    <a:pt x="113" y="35"/>
                  </a:lnTo>
                  <a:lnTo>
                    <a:pt x="116" y="46"/>
                  </a:lnTo>
                  <a:lnTo>
                    <a:pt x="116" y="58"/>
                  </a:lnTo>
                  <a:lnTo>
                    <a:pt x="115" y="71"/>
                  </a:lnTo>
                  <a:lnTo>
                    <a:pt x="110" y="85"/>
                  </a:lnTo>
                  <a:lnTo>
                    <a:pt x="104" y="95"/>
                  </a:lnTo>
                  <a:lnTo>
                    <a:pt x="96" y="103"/>
                  </a:lnTo>
                  <a:lnTo>
                    <a:pt x="87" y="111"/>
                  </a:lnTo>
                  <a:lnTo>
                    <a:pt x="77" y="114"/>
                  </a:lnTo>
                  <a:lnTo>
                    <a:pt x="66" y="117"/>
                  </a:lnTo>
                  <a:lnTo>
                    <a:pt x="56" y="117"/>
                  </a:lnTo>
                  <a:lnTo>
                    <a:pt x="45" y="115"/>
                  </a:lnTo>
                  <a:lnTo>
                    <a:pt x="34" y="112"/>
                  </a:lnTo>
                  <a:lnTo>
                    <a:pt x="25" y="106"/>
                  </a:lnTo>
                  <a:lnTo>
                    <a:pt x="16" y="100"/>
                  </a:lnTo>
                  <a:lnTo>
                    <a:pt x="10" y="91"/>
                  </a:lnTo>
                  <a:lnTo>
                    <a:pt x="4" y="82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3" y="44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2" name="Freeform 289"/>
            <p:cNvSpPr>
              <a:spLocks/>
            </p:cNvSpPr>
            <p:nvPr/>
          </p:nvSpPr>
          <p:spPr bwMode="auto">
            <a:xfrm>
              <a:off x="3516" y="3503"/>
              <a:ext cx="106" cy="106"/>
            </a:xfrm>
            <a:custGeom>
              <a:avLst/>
              <a:gdLst>
                <a:gd name="T0" fmla="*/ 3 w 106"/>
                <a:gd name="T1" fmla="*/ 39 h 106"/>
                <a:gd name="T2" fmla="*/ 6 w 106"/>
                <a:gd name="T3" fmla="*/ 29 h 106"/>
                <a:gd name="T4" fmla="*/ 13 w 106"/>
                <a:gd name="T5" fmla="*/ 18 h 106"/>
                <a:gd name="T6" fmla="*/ 20 w 106"/>
                <a:gd name="T7" fmla="*/ 10 h 106"/>
                <a:gd name="T8" fmla="*/ 29 w 106"/>
                <a:gd name="T9" fmla="*/ 6 h 106"/>
                <a:gd name="T10" fmla="*/ 38 w 106"/>
                <a:gd name="T11" fmla="*/ 1 h 106"/>
                <a:gd name="T12" fmla="*/ 47 w 106"/>
                <a:gd name="T13" fmla="*/ 0 h 106"/>
                <a:gd name="T14" fmla="*/ 58 w 106"/>
                <a:gd name="T15" fmla="*/ 0 h 106"/>
                <a:gd name="T16" fmla="*/ 67 w 106"/>
                <a:gd name="T17" fmla="*/ 1 h 106"/>
                <a:gd name="T18" fmla="*/ 76 w 106"/>
                <a:gd name="T19" fmla="*/ 6 h 106"/>
                <a:gd name="T20" fmla="*/ 85 w 106"/>
                <a:gd name="T21" fmla="*/ 10 h 106"/>
                <a:gd name="T22" fmla="*/ 93 w 106"/>
                <a:gd name="T23" fmla="*/ 16 h 106"/>
                <a:gd name="T24" fmla="*/ 99 w 106"/>
                <a:gd name="T25" fmla="*/ 24 h 106"/>
                <a:gd name="T26" fmla="*/ 103 w 106"/>
                <a:gd name="T27" fmla="*/ 33 h 106"/>
                <a:gd name="T28" fmla="*/ 106 w 106"/>
                <a:gd name="T29" fmla="*/ 44 h 106"/>
                <a:gd name="T30" fmla="*/ 106 w 106"/>
                <a:gd name="T31" fmla="*/ 54 h 106"/>
                <a:gd name="T32" fmla="*/ 105 w 106"/>
                <a:gd name="T33" fmla="*/ 66 h 106"/>
                <a:gd name="T34" fmla="*/ 100 w 106"/>
                <a:gd name="T35" fmla="*/ 79 h 106"/>
                <a:gd name="T36" fmla="*/ 94 w 106"/>
                <a:gd name="T37" fmla="*/ 88 h 106"/>
                <a:gd name="T38" fmla="*/ 87 w 106"/>
                <a:gd name="T39" fmla="*/ 95 h 106"/>
                <a:gd name="T40" fmla="*/ 78 w 106"/>
                <a:gd name="T41" fmla="*/ 101 h 106"/>
                <a:gd name="T42" fmla="*/ 69 w 106"/>
                <a:gd name="T43" fmla="*/ 104 h 106"/>
                <a:gd name="T44" fmla="*/ 59 w 106"/>
                <a:gd name="T45" fmla="*/ 106 h 106"/>
                <a:gd name="T46" fmla="*/ 50 w 106"/>
                <a:gd name="T47" fmla="*/ 106 h 106"/>
                <a:gd name="T48" fmla="*/ 40 w 106"/>
                <a:gd name="T49" fmla="*/ 104 h 106"/>
                <a:gd name="T50" fmla="*/ 31 w 106"/>
                <a:gd name="T51" fmla="*/ 101 h 106"/>
                <a:gd name="T52" fmla="*/ 22 w 106"/>
                <a:gd name="T53" fmla="*/ 97 h 106"/>
                <a:gd name="T54" fmla="*/ 14 w 106"/>
                <a:gd name="T55" fmla="*/ 89 h 106"/>
                <a:gd name="T56" fmla="*/ 8 w 106"/>
                <a:gd name="T57" fmla="*/ 82 h 106"/>
                <a:gd name="T58" fmla="*/ 3 w 106"/>
                <a:gd name="T59" fmla="*/ 73 h 106"/>
                <a:gd name="T60" fmla="*/ 0 w 106"/>
                <a:gd name="T61" fmla="*/ 63 h 106"/>
                <a:gd name="T62" fmla="*/ 0 w 106"/>
                <a:gd name="T63" fmla="*/ 51 h 106"/>
                <a:gd name="T64" fmla="*/ 3 w 106"/>
                <a:gd name="T65" fmla="*/ 39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6"/>
                <a:gd name="T100" fmla="*/ 0 h 106"/>
                <a:gd name="T101" fmla="*/ 106 w 106"/>
                <a:gd name="T102" fmla="*/ 106 h 1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6" h="106">
                  <a:moveTo>
                    <a:pt x="3" y="39"/>
                  </a:moveTo>
                  <a:lnTo>
                    <a:pt x="6" y="29"/>
                  </a:lnTo>
                  <a:lnTo>
                    <a:pt x="13" y="18"/>
                  </a:lnTo>
                  <a:lnTo>
                    <a:pt x="20" y="10"/>
                  </a:lnTo>
                  <a:lnTo>
                    <a:pt x="29" y="6"/>
                  </a:lnTo>
                  <a:lnTo>
                    <a:pt x="38" y="1"/>
                  </a:lnTo>
                  <a:lnTo>
                    <a:pt x="47" y="0"/>
                  </a:lnTo>
                  <a:lnTo>
                    <a:pt x="58" y="0"/>
                  </a:lnTo>
                  <a:lnTo>
                    <a:pt x="67" y="1"/>
                  </a:lnTo>
                  <a:lnTo>
                    <a:pt x="76" y="6"/>
                  </a:lnTo>
                  <a:lnTo>
                    <a:pt x="85" y="10"/>
                  </a:lnTo>
                  <a:lnTo>
                    <a:pt x="93" y="16"/>
                  </a:lnTo>
                  <a:lnTo>
                    <a:pt x="99" y="24"/>
                  </a:lnTo>
                  <a:lnTo>
                    <a:pt x="103" y="33"/>
                  </a:lnTo>
                  <a:lnTo>
                    <a:pt x="106" y="44"/>
                  </a:lnTo>
                  <a:lnTo>
                    <a:pt x="106" y="54"/>
                  </a:lnTo>
                  <a:lnTo>
                    <a:pt x="105" y="66"/>
                  </a:lnTo>
                  <a:lnTo>
                    <a:pt x="100" y="79"/>
                  </a:lnTo>
                  <a:lnTo>
                    <a:pt x="94" y="88"/>
                  </a:lnTo>
                  <a:lnTo>
                    <a:pt x="87" y="95"/>
                  </a:lnTo>
                  <a:lnTo>
                    <a:pt x="78" y="101"/>
                  </a:lnTo>
                  <a:lnTo>
                    <a:pt x="69" y="104"/>
                  </a:lnTo>
                  <a:lnTo>
                    <a:pt x="59" y="106"/>
                  </a:lnTo>
                  <a:lnTo>
                    <a:pt x="50" y="106"/>
                  </a:lnTo>
                  <a:lnTo>
                    <a:pt x="40" y="104"/>
                  </a:lnTo>
                  <a:lnTo>
                    <a:pt x="31" y="101"/>
                  </a:lnTo>
                  <a:lnTo>
                    <a:pt x="22" y="97"/>
                  </a:lnTo>
                  <a:lnTo>
                    <a:pt x="14" y="89"/>
                  </a:lnTo>
                  <a:lnTo>
                    <a:pt x="8" y="82"/>
                  </a:lnTo>
                  <a:lnTo>
                    <a:pt x="3" y="73"/>
                  </a:lnTo>
                  <a:lnTo>
                    <a:pt x="0" y="63"/>
                  </a:lnTo>
                  <a:lnTo>
                    <a:pt x="0" y="51"/>
                  </a:lnTo>
                  <a:lnTo>
                    <a:pt x="3" y="39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3333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3" name="Freeform 290"/>
            <p:cNvSpPr>
              <a:spLocks/>
            </p:cNvSpPr>
            <p:nvPr/>
          </p:nvSpPr>
          <p:spPr bwMode="auto">
            <a:xfrm>
              <a:off x="3532" y="3609"/>
              <a:ext cx="106" cy="106"/>
            </a:xfrm>
            <a:custGeom>
              <a:avLst/>
              <a:gdLst>
                <a:gd name="T0" fmla="*/ 3 w 106"/>
                <a:gd name="T1" fmla="*/ 39 h 106"/>
                <a:gd name="T2" fmla="*/ 6 w 106"/>
                <a:gd name="T3" fmla="*/ 29 h 106"/>
                <a:gd name="T4" fmla="*/ 12 w 106"/>
                <a:gd name="T5" fmla="*/ 18 h 106"/>
                <a:gd name="T6" fmla="*/ 19 w 106"/>
                <a:gd name="T7" fmla="*/ 10 h 106"/>
                <a:gd name="T8" fmla="*/ 28 w 106"/>
                <a:gd name="T9" fmla="*/ 6 h 106"/>
                <a:gd name="T10" fmla="*/ 37 w 106"/>
                <a:gd name="T11" fmla="*/ 1 h 106"/>
                <a:gd name="T12" fmla="*/ 47 w 106"/>
                <a:gd name="T13" fmla="*/ 0 h 106"/>
                <a:gd name="T14" fmla="*/ 57 w 106"/>
                <a:gd name="T15" fmla="*/ 0 h 106"/>
                <a:gd name="T16" fmla="*/ 66 w 106"/>
                <a:gd name="T17" fmla="*/ 1 h 106"/>
                <a:gd name="T18" fmla="*/ 75 w 106"/>
                <a:gd name="T19" fmla="*/ 6 h 106"/>
                <a:gd name="T20" fmla="*/ 84 w 106"/>
                <a:gd name="T21" fmla="*/ 10 h 106"/>
                <a:gd name="T22" fmla="*/ 92 w 106"/>
                <a:gd name="T23" fmla="*/ 17 h 106"/>
                <a:gd name="T24" fmla="*/ 98 w 106"/>
                <a:gd name="T25" fmla="*/ 24 h 106"/>
                <a:gd name="T26" fmla="*/ 103 w 106"/>
                <a:gd name="T27" fmla="*/ 33 h 106"/>
                <a:gd name="T28" fmla="*/ 106 w 106"/>
                <a:gd name="T29" fmla="*/ 44 h 106"/>
                <a:gd name="T30" fmla="*/ 106 w 106"/>
                <a:gd name="T31" fmla="*/ 54 h 106"/>
                <a:gd name="T32" fmla="*/ 104 w 106"/>
                <a:gd name="T33" fmla="*/ 66 h 106"/>
                <a:gd name="T34" fmla="*/ 100 w 106"/>
                <a:gd name="T35" fmla="*/ 79 h 106"/>
                <a:gd name="T36" fmla="*/ 93 w 106"/>
                <a:gd name="T37" fmla="*/ 88 h 106"/>
                <a:gd name="T38" fmla="*/ 86 w 106"/>
                <a:gd name="T39" fmla="*/ 95 h 106"/>
                <a:gd name="T40" fmla="*/ 77 w 106"/>
                <a:gd name="T41" fmla="*/ 101 h 106"/>
                <a:gd name="T42" fmla="*/ 68 w 106"/>
                <a:gd name="T43" fmla="*/ 104 h 106"/>
                <a:gd name="T44" fmla="*/ 59 w 106"/>
                <a:gd name="T45" fmla="*/ 106 h 106"/>
                <a:gd name="T46" fmla="*/ 50 w 106"/>
                <a:gd name="T47" fmla="*/ 106 h 106"/>
                <a:gd name="T48" fmla="*/ 39 w 106"/>
                <a:gd name="T49" fmla="*/ 104 h 106"/>
                <a:gd name="T50" fmla="*/ 30 w 106"/>
                <a:gd name="T51" fmla="*/ 101 h 106"/>
                <a:gd name="T52" fmla="*/ 21 w 106"/>
                <a:gd name="T53" fmla="*/ 97 h 106"/>
                <a:gd name="T54" fmla="*/ 13 w 106"/>
                <a:gd name="T55" fmla="*/ 89 h 106"/>
                <a:gd name="T56" fmla="*/ 7 w 106"/>
                <a:gd name="T57" fmla="*/ 82 h 106"/>
                <a:gd name="T58" fmla="*/ 3 w 106"/>
                <a:gd name="T59" fmla="*/ 73 h 106"/>
                <a:gd name="T60" fmla="*/ 0 w 106"/>
                <a:gd name="T61" fmla="*/ 63 h 106"/>
                <a:gd name="T62" fmla="*/ 0 w 106"/>
                <a:gd name="T63" fmla="*/ 51 h 106"/>
                <a:gd name="T64" fmla="*/ 3 w 106"/>
                <a:gd name="T65" fmla="*/ 39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6"/>
                <a:gd name="T100" fmla="*/ 0 h 106"/>
                <a:gd name="T101" fmla="*/ 106 w 106"/>
                <a:gd name="T102" fmla="*/ 106 h 1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6" h="106">
                  <a:moveTo>
                    <a:pt x="3" y="39"/>
                  </a:moveTo>
                  <a:lnTo>
                    <a:pt x="6" y="29"/>
                  </a:lnTo>
                  <a:lnTo>
                    <a:pt x="12" y="18"/>
                  </a:lnTo>
                  <a:lnTo>
                    <a:pt x="19" y="10"/>
                  </a:lnTo>
                  <a:lnTo>
                    <a:pt x="28" y="6"/>
                  </a:lnTo>
                  <a:lnTo>
                    <a:pt x="37" y="1"/>
                  </a:lnTo>
                  <a:lnTo>
                    <a:pt x="47" y="0"/>
                  </a:lnTo>
                  <a:lnTo>
                    <a:pt x="57" y="0"/>
                  </a:lnTo>
                  <a:lnTo>
                    <a:pt x="66" y="1"/>
                  </a:lnTo>
                  <a:lnTo>
                    <a:pt x="75" y="6"/>
                  </a:lnTo>
                  <a:lnTo>
                    <a:pt x="84" y="10"/>
                  </a:lnTo>
                  <a:lnTo>
                    <a:pt x="92" y="17"/>
                  </a:lnTo>
                  <a:lnTo>
                    <a:pt x="98" y="24"/>
                  </a:lnTo>
                  <a:lnTo>
                    <a:pt x="103" y="33"/>
                  </a:lnTo>
                  <a:lnTo>
                    <a:pt x="106" y="44"/>
                  </a:lnTo>
                  <a:lnTo>
                    <a:pt x="106" y="54"/>
                  </a:lnTo>
                  <a:lnTo>
                    <a:pt x="104" y="66"/>
                  </a:lnTo>
                  <a:lnTo>
                    <a:pt x="100" y="79"/>
                  </a:lnTo>
                  <a:lnTo>
                    <a:pt x="93" y="88"/>
                  </a:lnTo>
                  <a:lnTo>
                    <a:pt x="86" y="95"/>
                  </a:lnTo>
                  <a:lnTo>
                    <a:pt x="77" y="101"/>
                  </a:lnTo>
                  <a:lnTo>
                    <a:pt x="68" y="104"/>
                  </a:lnTo>
                  <a:lnTo>
                    <a:pt x="59" y="106"/>
                  </a:lnTo>
                  <a:lnTo>
                    <a:pt x="50" y="106"/>
                  </a:lnTo>
                  <a:lnTo>
                    <a:pt x="39" y="104"/>
                  </a:lnTo>
                  <a:lnTo>
                    <a:pt x="30" y="101"/>
                  </a:lnTo>
                  <a:lnTo>
                    <a:pt x="21" y="97"/>
                  </a:lnTo>
                  <a:lnTo>
                    <a:pt x="13" y="89"/>
                  </a:lnTo>
                  <a:lnTo>
                    <a:pt x="7" y="82"/>
                  </a:lnTo>
                  <a:lnTo>
                    <a:pt x="3" y="73"/>
                  </a:lnTo>
                  <a:lnTo>
                    <a:pt x="0" y="63"/>
                  </a:lnTo>
                  <a:lnTo>
                    <a:pt x="0" y="51"/>
                  </a:lnTo>
                  <a:lnTo>
                    <a:pt x="3" y="39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3333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4" name="Freeform 291"/>
            <p:cNvSpPr>
              <a:spLocks/>
            </p:cNvSpPr>
            <p:nvPr/>
          </p:nvSpPr>
          <p:spPr bwMode="auto">
            <a:xfrm>
              <a:off x="2441" y="3579"/>
              <a:ext cx="106" cy="106"/>
            </a:xfrm>
            <a:custGeom>
              <a:avLst/>
              <a:gdLst>
                <a:gd name="T0" fmla="*/ 3 w 106"/>
                <a:gd name="T1" fmla="*/ 39 h 106"/>
                <a:gd name="T2" fmla="*/ 6 w 106"/>
                <a:gd name="T3" fmla="*/ 28 h 106"/>
                <a:gd name="T4" fmla="*/ 12 w 106"/>
                <a:gd name="T5" fmla="*/ 18 h 106"/>
                <a:gd name="T6" fmla="*/ 20 w 106"/>
                <a:gd name="T7" fmla="*/ 10 h 106"/>
                <a:gd name="T8" fmla="*/ 29 w 106"/>
                <a:gd name="T9" fmla="*/ 6 h 106"/>
                <a:gd name="T10" fmla="*/ 38 w 106"/>
                <a:gd name="T11" fmla="*/ 1 h 106"/>
                <a:gd name="T12" fmla="*/ 47 w 106"/>
                <a:gd name="T13" fmla="*/ 0 h 106"/>
                <a:gd name="T14" fmla="*/ 58 w 106"/>
                <a:gd name="T15" fmla="*/ 0 h 106"/>
                <a:gd name="T16" fmla="*/ 67 w 106"/>
                <a:gd name="T17" fmla="*/ 1 h 106"/>
                <a:gd name="T18" fmla="*/ 76 w 106"/>
                <a:gd name="T19" fmla="*/ 6 h 106"/>
                <a:gd name="T20" fmla="*/ 85 w 106"/>
                <a:gd name="T21" fmla="*/ 10 h 106"/>
                <a:gd name="T22" fmla="*/ 93 w 106"/>
                <a:gd name="T23" fmla="*/ 16 h 106"/>
                <a:gd name="T24" fmla="*/ 99 w 106"/>
                <a:gd name="T25" fmla="*/ 24 h 106"/>
                <a:gd name="T26" fmla="*/ 103 w 106"/>
                <a:gd name="T27" fmla="*/ 33 h 106"/>
                <a:gd name="T28" fmla="*/ 106 w 106"/>
                <a:gd name="T29" fmla="*/ 43 h 106"/>
                <a:gd name="T30" fmla="*/ 106 w 106"/>
                <a:gd name="T31" fmla="*/ 54 h 106"/>
                <a:gd name="T32" fmla="*/ 105 w 106"/>
                <a:gd name="T33" fmla="*/ 66 h 106"/>
                <a:gd name="T34" fmla="*/ 100 w 106"/>
                <a:gd name="T35" fmla="*/ 78 h 106"/>
                <a:gd name="T36" fmla="*/ 94 w 106"/>
                <a:gd name="T37" fmla="*/ 87 h 106"/>
                <a:gd name="T38" fmla="*/ 86 w 106"/>
                <a:gd name="T39" fmla="*/ 95 h 106"/>
                <a:gd name="T40" fmla="*/ 77 w 106"/>
                <a:gd name="T41" fmla="*/ 101 h 106"/>
                <a:gd name="T42" fmla="*/ 68 w 106"/>
                <a:gd name="T43" fmla="*/ 104 h 106"/>
                <a:gd name="T44" fmla="*/ 59 w 106"/>
                <a:gd name="T45" fmla="*/ 106 h 106"/>
                <a:gd name="T46" fmla="*/ 50 w 106"/>
                <a:gd name="T47" fmla="*/ 106 h 106"/>
                <a:gd name="T48" fmla="*/ 40 w 106"/>
                <a:gd name="T49" fmla="*/ 104 h 106"/>
                <a:gd name="T50" fmla="*/ 30 w 106"/>
                <a:gd name="T51" fmla="*/ 101 h 106"/>
                <a:gd name="T52" fmla="*/ 21 w 106"/>
                <a:gd name="T53" fmla="*/ 96 h 106"/>
                <a:gd name="T54" fmla="*/ 14 w 106"/>
                <a:gd name="T55" fmla="*/ 89 h 106"/>
                <a:gd name="T56" fmla="*/ 8 w 106"/>
                <a:gd name="T57" fmla="*/ 81 h 106"/>
                <a:gd name="T58" fmla="*/ 3 w 106"/>
                <a:gd name="T59" fmla="*/ 72 h 106"/>
                <a:gd name="T60" fmla="*/ 0 w 106"/>
                <a:gd name="T61" fmla="*/ 63 h 106"/>
                <a:gd name="T62" fmla="*/ 0 w 106"/>
                <a:gd name="T63" fmla="*/ 51 h 106"/>
                <a:gd name="T64" fmla="*/ 3 w 106"/>
                <a:gd name="T65" fmla="*/ 39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6"/>
                <a:gd name="T100" fmla="*/ 0 h 106"/>
                <a:gd name="T101" fmla="*/ 106 w 106"/>
                <a:gd name="T102" fmla="*/ 106 h 1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6" h="106">
                  <a:moveTo>
                    <a:pt x="3" y="39"/>
                  </a:moveTo>
                  <a:lnTo>
                    <a:pt x="6" y="28"/>
                  </a:lnTo>
                  <a:lnTo>
                    <a:pt x="12" y="18"/>
                  </a:lnTo>
                  <a:lnTo>
                    <a:pt x="20" y="10"/>
                  </a:lnTo>
                  <a:lnTo>
                    <a:pt x="29" y="6"/>
                  </a:lnTo>
                  <a:lnTo>
                    <a:pt x="38" y="1"/>
                  </a:lnTo>
                  <a:lnTo>
                    <a:pt x="47" y="0"/>
                  </a:lnTo>
                  <a:lnTo>
                    <a:pt x="58" y="0"/>
                  </a:lnTo>
                  <a:lnTo>
                    <a:pt x="67" y="1"/>
                  </a:lnTo>
                  <a:lnTo>
                    <a:pt x="76" y="6"/>
                  </a:lnTo>
                  <a:lnTo>
                    <a:pt x="85" y="10"/>
                  </a:lnTo>
                  <a:lnTo>
                    <a:pt x="93" y="16"/>
                  </a:lnTo>
                  <a:lnTo>
                    <a:pt x="99" y="24"/>
                  </a:lnTo>
                  <a:lnTo>
                    <a:pt x="103" y="33"/>
                  </a:lnTo>
                  <a:lnTo>
                    <a:pt x="106" y="43"/>
                  </a:lnTo>
                  <a:lnTo>
                    <a:pt x="106" y="54"/>
                  </a:lnTo>
                  <a:lnTo>
                    <a:pt x="105" y="66"/>
                  </a:lnTo>
                  <a:lnTo>
                    <a:pt x="100" y="78"/>
                  </a:lnTo>
                  <a:lnTo>
                    <a:pt x="94" y="87"/>
                  </a:lnTo>
                  <a:lnTo>
                    <a:pt x="86" y="95"/>
                  </a:lnTo>
                  <a:lnTo>
                    <a:pt x="77" y="101"/>
                  </a:lnTo>
                  <a:lnTo>
                    <a:pt x="68" y="104"/>
                  </a:lnTo>
                  <a:lnTo>
                    <a:pt x="59" y="106"/>
                  </a:lnTo>
                  <a:lnTo>
                    <a:pt x="50" y="106"/>
                  </a:lnTo>
                  <a:lnTo>
                    <a:pt x="40" y="104"/>
                  </a:lnTo>
                  <a:lnTo>
                    <a:pt x="30" y="101"/>
                  </a:lnTo>
                  <a:lnTo>
                    <a:pt x="21" y="96"/>
                  </a:lnTo>
                  <a:lnTo>
                    <a:pt x="14" y="89"/>
                  </a:lnTo>
                  <a:lnTo>
                    <a:pt x="8" y="81"/>
                  </a:lnTo>
                  <a:lnTo>
                    <a:pt x="3" y="72"/>
                  </a:lnTo>
                  <a:lnTo>
                    <a:pt x="0" y="63"/>
                  </a:lnTo>
                  <a:lnTo>
                    <a:pt x="0" y="51"/>
                  </a:lnTo>
                  <a:lnTo>
                    <a:pt x="3" y="39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3333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5" name="Freeform 292"/>
            <p:cNvSpPr>
              <a:spLocks/>
            </p:cNvSpPr>
            <p:nvPr/>
          </p:nvSpPr>
          <p:spPr bwMode="auto">
            <a:xfrm>
              <a:off x="2426" y="3685"/>
              <a:ext cx="106" cy="106"/>
            </a:xfrm>
            <a:custGeom>
              <a:avLst/>
              <a:gdLst>
                <a:gd name="T0" fmla="*/ 3 w 106"/>
                <a:gd name="T1" fmla="*/ 39 h 106"/>
                <a:gd name="T2" fmla="*/ 6 w 106"/>
                <a:gd name="T3" fmla="*/ 28 h 106"/>
                <a:gd name="T4" fmla="*/ 12 w 106"/>
                <a:gd name="T5" fmla="*/ 18 h 106"/>
                <a:gd name="T6" fmla="*/ 20 w 106"/>
                <a:gd name="T7" fmla="*/ 10 h 106"/>
                <a:gd name="T8" fmla="*/ 29 w 106"/>
                <a:gd name="T9" fmla="*/ 6 h 106"/>
                <a:gd name="T10" fmla="*/ 38 w 106"/>
                <a:gd name="T11" fmla="*/ 1 h 106"/>
                <a:gd name="T12" fmla="*/ 47 w 106"/>
                <a:gd name="T13" fmla="*/ 0 h 106"/>
                <a:gd name="T14" fmla="*/ 58 w 106"/>
                <a:gd name="T15" fmla="*/ 0 h 106"/>
                <a:gd name="T16" fmla="*/ 67 w 106"/>
                <a:gd name="T17" fmla="*/ 1 h 106"/>
                <a:gd name="T18" fmla="*/ 76 w 106"/>
                <a:gd name="T19" fmla="*/ 6 h 106"/>
                <a:gd name="T20" fmla="*/ 85 w 106"/>
                <a:gd name="T21" fmla="*/ 10 h 106"/>
                <a:gd name="T22" fmla="*/ 92 w 106"/>
                <a:gd name="T23" fmla="*/ 16 h 106"/>
                <a:gd name="T24" fmla="*/ 98 w 106"/>
                <a:gd name="T25" fmla="*/ 24 h 106"/>
                <a:gd name="T26" fmla="*/ 103 w 106"/>
                <a:gd name="T27" fmla="*/ 33 h 106"/>
                <a:gd name="T28" fmla="*/ 106 w 106"/>
                <a:gd name="T29" fmla="*/ 43 h 106"/>
                <a:gd name="T30" fmla="*/ 106 w 106"/>
                <a:gd name="T31" fmla="*/ 54 h 106"/>
                <a:gd name="T32" fmla="*/ 105 w 106"/>
                <a:gd name="T33" fmla="*/ 66 h 106"/>
                <a:gd name="T34" fmla="*/ 100 w 106"/>
                <a:gd name="T35" fmla="*/ 78 h 106"/>
                <a:gd name="T36" fmla="*/ 94 w 106"/>
                <a:gd name="T37" fmla="*/ 87 h 106"/>
                <a:gd name="T38" fmla="*/ 86 w 106"/>
                <a:gd name="T39" fmla="*/ 95 h 106"/>
                <a:gd name="T40" fmla="*/ 77 w 106"/>
                <a:gd name="T41" fmla="*/ 101 h 106"/>
                <a:gd name="T42" fmla="*/ 68 w 106"/>
                <a:gd name="T43" fmla="*/ 104 h 106"/>
                <a:gd name="T44" fmla="*/ 59 w 106"/>
                <a:gd name="T45" fmla="*/ 106 h 106"/>
                <a:gd name="T46" fmla="*/ 50 w 106"/>
                <a:gd name="T47" fmla="*/ 106 h 106"/>
                <a:gd name="T48" fmla="*/ 39 w 106"/>
                <a:gd name="T49" fmla="*/ 104 h 106"/>
                <a:gd name="T50" fmla="*/ 30 w 106"/>
                <a:gd name="T51" fmla="*/ 101 h 106"/>
                <a:gd name="T52" fmla="*/ 21 w 106"/>
                <a:gd name="T53" fmla="*/ 96 h 106"/>
                <a:gd name="T54" fmla="*/ 14 w 106"/>
                <a:gd name="T55" fmla="*/ 89 h 106"/>
                <a:gd name="T56" fmla="*/ 8 w 106"/>
                <a:gd name="T57" fmla="*/ 81 h 106"/>
                <a:gd name="T58" fmla="*/ 3 w 106"/>
                <a:gd name="T59" fmla="*/ 72 h 106"/>
                <a:gd name="T60" fmla="*/ 0 w 106"/>
                <a:gd name="T61" fmla="*/ 63 h 106"/>
                <a:gd name="T62" fmla="*/ 0 w 106"/>
                <a:gd name="T63" fmla="*/ 51 h 106"/>
                <a:gd name="T64" fmla="*/ 3 w 106"/>
                <a:gd name="T65" fmla="*/ 39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6"/>
                <a:gd name="T100" fmla="*/ 0 h 106"/>
                <a:gd name="T101" fmla="*/ 106 w 106"/>
                <a:gd name="T102" fmla="*/ 106 h 1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6" h="106">
                  <a:moveTo>
                    <a:pt x="3" y="39"/>
                  </a:moveTo>
                  <a:lnTo>
                    <a:pt x="6" y="28"/>
                  </a:lnTo>
                  <a:lnTo>
                    <a:pt x="12" y="18"/>
                  </a:lnTo>
                  <a:lnTo>
                    <a:pt x="20" y="10"/>
                  </a:lnTo>
                  <a:lnTo>
                    <a:pt x="29" y="6"/>
                  </a:lnTo>
                  <a:lnTo>
                    <a:pt x="38" y="1"/>
                  </a:lnTo>
                  <a:lnTo>
                    <a:pt x="47" y="0"/>
                  </a:lnTo>
                  <a:lnTo>
                    <a:pt x="58" y="0"/>
                  </a:lnTo>
                  <a:lnTo>
                    <a:pt x="67" y="1"/>
                  </a:lnTo>
                  <a:lnTo>
                    <a:pt x="76" y="6"/>
                  </a:lnTo>
                  <a:lnTo>
                    <a:pt x="85" y="10"/>
                  </a:lnTo>
                  <a:lnTo>
                    <a:pt x="92" y="16"/>
                  </a:lnTo>
                  <a:lnTo>
                    <a:pt x="98" y="24"/>
                  </a:lnTo>
                  <a:lnTo>
                    <a:pt x="103" y="33"/>
                  </a:lnTo>
                  <a:lnTo>
                    <a:pt x="106" y="43"/>
                  </a:lnTo>
                  <a:lnTo>
                    <a:pt x="106" y="54"/>
                  </a:lnTo>
                  <a:lnTo>
                    <a:pt x="105" y="66"/>
                  </a:lnTo>
                  <a:lnTo>
                    <a:pt x="100" y="78"/>
                  </a:lnTo>
                  <a:lnTo>
                    <a:pt x="94" y="87"/>
                  </a:lnTo>
                  <a:lnTo>
                    <a:pt x="86" y="95"/>
                  </a:lnTo>
                  <a:lnTo>
                    <a:pt x="77" y="101"/>
                  </a:lnTo>
                  <a:lnTo>
                    <a:pt x="68" y="104"/>
                  </a:lnTo>
                  <a:lnTo>
                    <a:pt x="59" y="106"/>
                  </a:lnTo>
                  <a:lnTo>
                    <a:pt x="50" y="106"/>
                  </a:lnTo>
                  <a:lnTo>
                    <a:pt x="39" y="104"/>
                  </a:lnTo>
                  <a:lnTo>
                    <a:pt x="30" y="101"/>
                  </a:lnTo>
                  <a:lnTo>
                    <a:pt x="21" y="96"/>
                  </a:lnTo>
                  <a:lnTo>
                    <a:pt x="14" y="89"/>
                  </a:lnTo>
                  <a:lnTo>
                    <a:pt x="8" y="81"/>
                  </a:lnTo>
                  <a:lnTo>
                    <a:pt x="3" y="72"/>
                  </a:lnTo>
                  <a:lnTo>
                    <a:pt x="0" y="63"/>
                  </a:lnTo>
                  <a:lnTo>
                    <a:pt x="0" y="51"/>
                  </a:lnTo>
                  <a:lnTo>
                    <a:pt x="3" y="39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3333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6" name="Freeform 293"/>
            <p:cNvSpPr>
              <a:spLocks/>
            </p:cNvSpPr>
            <p:nvPr/>
          </p:nvSpPr>
          <p:spPr bwMode="auto">
            <a:xfrm>
              <a:off x="2896" y="4078"/>
              <a:ext cx="106" cy="106"/>
            </a:xfrm>
            <a:custGeom>
              <a:avLst/>
              <a:gdLst>
                <a:gd name="T0" fmla="*/ 3 w 106"/>
                <a:gd name="T1" fmla="*/ 40 h 106"/>
                <a:gd name="T2" fmla="*/ 6 w 106"/>
                <a:gd name="T3" fmla="*/ 29 h 106"/>
                <a:gd name="T4" fmla="*/ 12 w 106"/>
                <a:gd name="T5" fmla="*/ 19 h 106"/>
                <a:gd name="T6" fmla="*/ 19 w 106"/>
                <a:gd name="T7" fmla="*/ 11 h 106"/>
                <a:gd name="T8" fmla="*/ 28 w 106"/>
                <a:gd name="T9" fmla="*/ 6 h 106"/>
                <a:gd name="T10" fmla="*/ 37 w 106"/>
                <a:gd name="T11" fmla="*/ 2 h 106"/>
                <a:gd name="T12" fmla="*/ 46 w 106"/>
                <a:gd name="T13" fmla="*/ 0 h 106"/>
                <a:gd name="T14" fmla="*/ 57 w 106"/>
                <a:gd name="T15" fmla="*/ 0 h 106"/>
                <a:gd name="T16" fmla="*/ 66 w 106"/>
                <a:gd name="T17" fmla="*/ 2 h 106"/>
                <a:gd name="T18" fmla="*/ 75 w 106"/>
                <a:gd name="T19" fmla="*/ 6 h 106"/>
                <a:gd name="T20" fmla="*/ 84 w 106"/>
                <a:gd name="T21" fmla="*/ 11 h 106"/>
                <a:gd name="T22" fmla="*/ 92 w 106"/>
                <a:gd name="T23" fmla="*/ 17 h 106"/>
                <a:gd name="T24" fmla="*/ 98 w 106"/>
                <a:gd name="T25" fmla="*/ 25 h 106"/>
                <a:gd name="T26" fmla="*/ 102 w 106"/>
                <a:gd name="T27" fmla="*/ 34 h 106"/>
                <a:gd name="T28" fmla="*/ 106 w 106"/>
                <a:gd name="T29" fmla="*/ 44 h 106"/>
                <a:gd name="T30" fmla="*/ 106 w 106"/>
                <a:gd name="T31" fmla="*/ 55 h 106"/>
                <a:gd name="T32" fmla="*/ 104 w 106"/>
                <a:gd name="T33" fmla="*/ 67 h 106"/>
                <a:gd name="T34" fmla="*/ 99 w 106"/>
                <a:gd name="T35" fmla="*/ 79 h 106"/>
                <a:gd name="T36" fmla="*/ 93 w 106"/>
                <a:gd name="T37" fmla="*/ 88 h 106"/>
                <a:gd name="T38" fmla="*/ 86 w 106"/>
                <a:gd name="T39" fmla="*/ 96 h 106"/>
                <a:gd name="T40" fmla="*/ 77 w 106"/>
                <a:gd name="T41" fmla="*/ 102 h 106"/>
                <a:gd name="T42" fmla="*/ 68 w 106"/>
                <a:gd name="T43" fmla="*/ 105 h 106"/>
                <a:gd name="T44" fmla="*/ 59 w 106"/>
                <a:gd name="T45" fmla="*/ 106 h 106"/>
                <a:gd name="T46" fmla="*/ 49 w 106"/>
                <a:gd name="T47" fmla="*/ 106 h 106"/>
                <a:gd name="T48" fmla="*/ 39 w 106"/>
                <a:gd name="T49" fmla="*/ 105 h 106"/>
                <a:gd name="T50" fmla="*/ 30 w 106"/>
                <a:gd name="T51" fmla="*/ 102 h 106"/>
                <a:gd name="T52" fmla="*/ 21 w 106"/>
                <a:gd name="T53" fmla="*/ 97 h 106"/>
                <a:gd name="T54" fmla="*/ 13 w 106"/>
                <a:gd name="T55" fmla="*/ 90 h 106"/>
                <a:gd name="T56" fmla="*/ 7 w 106"/>
                <a:gd name="T57" fmla="*/ 82 h 106"/>
                <a:gd name="T58" fmla="*/ 3 w 106"/>
                <a:gd name="T59" fmla="*/ 73 h 106"/>
                <a:gd name="T60" fmla="*/ 0 w 106"/>
                <a:gd name="T61" fmla="*/ 64 h 106"/>
                <a:gd name="T62" fmla="*/ 0 w 106"/>
                <a:gd name="T63" fmla="*/ 52 h 106"/>
                <a:gd name="T64" fmla="*/ 3 w 106"/>
                <a:gd name="T65" fmla="*/ 40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6"/>
                <a:gd name="T100" fmla="*/ 0 h 106"/>
                <a:gd name="T101" fmla="*/ 106 w 106"/>
                <a:gd name="T102" fmla="*/ 106 h 1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6" h="106">
                  <a:moveTo>
                    <a:pt x="3" y="40"/>
                  </a:moveTo>
                  <a:lnTo>
                    <a:pt x="6" y="29"/>
                  </a:lnTo>
                  <a:lnTo>
                    <a:pt x="12" y="19"/>
                  </a:lnTo>
                  <a:lnTo>
                    <a:pt x="19" y="11"/>
                  </a:lnTo>
                  <a:lnTo>
                    <a:pt x="28" y="6"/>
                  </a:lnTo>
                  <a:lnTo>
                    <a:pt x="37" y="2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66" y="2"/>
                  </a:lnTo>
                  <a:lnTo>
                    <a:pt x="75" y="6"/>
                  </a:lnTo>
                  <a:lnTo>
                    <a:pt x="84" y="11"/>
                  </a:lnTo>
                  <a:lnTo>
                    <a:pt x="92" y="17"/>
                  </a:lnTo>
                  <a:lnTo>
                    <a:pt x="98" y="25"/>
                  </a:lnTo>
                  <a:lnTo>
                    <a:pt x="102" y="34"/>
                  </a:lnTo>
                  <a:lnTo>
                    <a:pt x="106" y="44"/>
                  </a:lnTo>
                  <a:lnTo>
                    <a:pt x="106" y="55"/>
                  </a:lnTo>
                  <a:lnTo>
                    <a:pt x="104" y="67"/>
                  </a:lnTo>
                  <a:lnTo>
                    <a:pt x="99" y="79"/>
                  </a:lnTo>
                  <a:lnTo>
                    <a:pt x="93" y="88"/>
                  </a:lnTo>
                  <a:lnTo>
                    <a:pt x="86" y="96"/>
                  </a:lnTo>
                  <a:lnTo>
                    <a:pt x="77" y="102"/>
                  </a:lnTo>
                  <a:lnTo>
                    <a:pt x="68" y="105"/>
                  </a:lnTo>
                  <a:lnTo>
                    <a:pt x="59" y="106"/>
                  </a:lnTo>
                  <a:lnTo>
                    <a:pt x="49" y="106"/>
                  </a:lnTo>
                  <a:lnTo>
                    <a:pt x="39" y="105"/>
                  </a:lnTo>
                  <a:lnTo>
                    <a:pt x="30" y="102"/>
                  </a:lnTo>
                  <a:lnTo>
                    <a:pt x="21" y="97"/>
                  </a:lnTo>
                  <a:lnTo>
                    <a:pt x="13" y="90"/>
                  </a:lnTo>
                  <a:lnTo>
                    <a:pt x="7" y="82"/>
                  </a:lnTo>
                  <a:lnTo>
                    <a:pt x="3" y="73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3" y="40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3333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7" name="Freeform 294"/>
            <p:cNvSpPr>
              <a:spLocks/>
            </p:cNvSpPr>
            <p:nvPr/>
          </p:nvSpPr>
          <p:spPr bwMode="auto">
            <a:xfrm>
              <a:off x="4016" y="3942"/>
              <a:ext cx="106" cy="106"/>
            </a:xfrm>
            <a:custGeom>
              <a:avLst/>
              <a:gdLst>
                <a:gd name="T0" fmla="*/ 3 w 106"/>
                <a:gd name="T1" fmla="*/ 39 h 106"/>
                <a:gd name="T2" fmla="*/ 6 w 106"/>
                <a:gd name="T3" fmla="*/ 29 h 106"/>
                <a:gd name="T4" fmla="*/ 12 w 106"/>
                <a:gd name="T5" fmla="*/ 18 h 106"/>
                <a:gd name="T6" fmla="*/ 20 w 106"/>
                <a:gd name="T7" fmla="*/ 11 h 106"/>
                <a:gd name="T8" fmla="*/ 29 w 106"/>
                <a:gd name="T9" fmla="*/ 6 h 106"/>
                <a:gd name="T10" fmla="*/ 38 w 106"/>
                <a:gd name="T11" fmla="*/ 2 h 106"/>
                <a:gd name="T12" fmla="*/ 47 w 106"/>
                <a:gd name="T13" fmla="*/ 0 h 106"/>
                <a:gd name="T14" fmla="*/ 58 w 106"/>
                <a:gd name="T15" fmla="*/ 0 h 106"/>
                <a:gd name="T16" fmla="*/ 67 w 106"/>
                <a:gd name="T17" fmla="*/ 2 h 106"/>
                <a:gd name="T18" fmla="*/ 76 w 106"/>
                <a:gd name="T19" fmla="*/ 6 h 106"/>
                <a:gd name="T20" fmla="*/ 85 w 106"/>
                <a:gd name="T21" fmla="*/ 11 h 106"/>
                <a:gd name="T22" fmla="*/ 93 w 106"/>
                <a:gd name="T23" fmla="*/ 17 h 106"/>
                <a:gd name="T24" fmla="*/ 99 w 106"/>
                <a:gd name="T25" fmla="*/ 24 h 106"/>
                <a:gd name="T26" fmla="*/ 103 w 106"/>
                <a:gd name="T27" fmla="*/ 33 h 106"/>
                <a:gd name="T28" fmla="*/ 106 w 106"/>
                <a:gd name="T29" fmla="*/ 44 h 106"/>
                <a:gd name="T30" fmla="*/ 106 w 106"/>
                <a:gd name="T31" fmla="*/ 55 h 106"/>
                <a:gd name="T32" fmla="*/ 105 w 106"/>
                <a:gd name="T33" fmla="*/ 67 h 106"/>
                <a:gd name="T34" fmla="*/ 100 w 106"/>
                <a:gd name="T35" fmla="*/ 79 h 106"/>
                <a:gd name="T36" fmla="*/ 94 w 106"/>
                <a:gd name="T37" fmla="*/ 88 h 106"/>
                <a:gd name="T38" fmla="*/ 87 w 106"/>
                <a:gd name="T39" fmla="*/ 95 h 106"/>
                <a:gd name="T40" fmla="*/ 77 w 106"/>
                <a:gd name="T41" fmla="*/ 102 h 106"/>
                <a:gd name="T42" fmla="*/ 68 w 106"/>
                <a:gd name="T43" fmla="*/ 105 h 106"/>
                <a:gd name="T44" fmla="*/ 59 w 106"/>
                <a:gd name="T45" fmla="*/ 106 h 106"/>
                <a:gd name="T46" fmla="*/ 50 w 106"/>
                <a:gd name="T47" fmla="*/ 106 h 106"/>
                <a:gd name="T48" fmla="*/ 40 w 106"/>
                <a:gd name="T49" fmla="*/ 105 h 106"/>
                <a:gd name="T50" fmla="*/ 30 w 106"/>
                <a:gd name="T51" fmla="*/ 102 h 106"/>
                <a:gd name="T52" fmla="*/ 21 w 106"/>
                <a:gd name="T53" fmla="*/ 97 h 106"/>
                <a:gd name="T54" fmla="*/ 14 w 106"/>
                <a:gd name="T55" fmla="*/ 89 h 106"/>
                <a:gd name="T56" fmla="*/ 8 w 106"/>
                <a:gd name="T57" fmla="*/ 82 h 106"/>
                <a:gd name="T58" fmla="*/ 3 w 106"/>
                <a:gd name="T59" fmla="*/ 73 h 106"/>
                <a:gd name="T60" fmla="*/ 0 w 106"/>
                <a:gd name="T61" fmla="*/ 64 h 106"/>
                <a:gd name="T62" fmla="*/ 0 w 106"/>
                <a:gd name="T63" fmla="*/ 52 h 106"/>
                <a:gd name="T64" fmla="*/ 3 w 106"/>
                <a:gd name="T65" fmla="*/ 39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6"/>
                <a:gd name="T100" fmla="*/ 0 h 106"/>
                <a:gd name="T101" fmla="*/ 106 w 106"/>
                <a:gd name="T102" fmla="*/ 106 h 1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6" h="106">
                  <a:moveTo>
                    <a:pt x="3" y="39"/>
                  </a:moveTo>
                  <a:lnTo>
                    <a:pt x="6" y="29"/>
                  </a:lnTo>
                  <a:lnTo>
                    <a:pt x="12" y="18"/>
                  </a:lnTo>
                  <a:lnTo>
                    <a:pt x="20" y="11"/>
                  </a:lnTo>
                  <a:lnTo>
                    <a:pt x="29" y="6"/>
                  </a:lnTo>
                  <a:lnTo>
                    <a:pt x="38" y="2"/>
                  </a:lnTo>
                  <a:lnTo>
                    <a:pt x="47" y="0"/>
                  </a:lnTo>
                  <a:lnTo>
                    <a:pt x="58" y="0"/>
                  </a:lnTo>
                  <a:lnTo>
                    <a:pt x="67" y="2"/>
                  </a:lnTo>
                  <a:lnTo>
                    <a:pt x="76" y="6"/>
                  </a:lnTo>
                  <a:lnTo>
                    <a:pt x="85" y="11"/>
                  </a:lnTo>
                  <a:lnTo>
                    <a:pt x="93" y="17"/>
                  </a:lnTo>
                  <a:lnTo>
                    <a:pt x="99" y="24"/>
                  </a:lnTo>
                  <a:lnTo>
                    <a:pt x="103" y="33"/>
                  </a:lnTo>
                  <a:lnTo>
                    <a:pt x="106" y="44"/>
                  </a:lnTo>
                  <a:lnTo>
                    <a:pt x="106" y="55"/>
                  </a:lnTo>
                  <a:lnTo>
                    <a:pt x="105" y="67"/>
                  </a:lnTo>
                  <a:lnTo>
                    <a:pt x="100" y="79"/>
                  </a:lnTo>
                  <a:lnTo>
                    <a:pt x="94" y="88"/>
                  </a:lnTo>
                  <a:lnTo>
                    <a:pt x="87" y="95"/>
                  </a:lnTo>
                  <a:lnTo>
                    <a:pt x="77" y="102"/>
                  </a:lnTo>
                  <a:lnTo>
                    <a:pt x="68" y="105"/>
                  </a:lnTo>
                  <a:lnTo>
                    <a:pt x="59" y="106"/>
                  </a:lnTo>
                  <a:lnTo>
                    <a:pt x="50" y="106"/>
                  </a:lnTo>
                  <a:lnTo>
                    <a:pt x="40" y="105"/>
                  </a:lnTo>
                  <a:lnTo>
                    <a:pt x="30" y="102"/>
                  </a:lnTo>
                  <a:lnTo>
                    <a:pt x="21" y="97"/>
                  </a:lnTo>
                  <a:lnTo>
                    <a:pt x="14" y="89"/>
                  </a:lnTo>
                  <a:lnTo>
                    <a:pt x="8" y="82"/>
                  </a:lnTo>
                  <a:lnTo>
                    <a:pt x="3" y="73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3" y="39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3333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8" name="Freeform 295"/>
            <p:cNvSpPr>
              <a:spLocks/>
            </p:cNvSpPr>
            <p:nvPr/>
          </p:nvSpPr>
          <p:spPr bwMode="auto">
            <a:xfrm>
              <a:off x="4062" y="4048"/>
              <a:ext cx="106" cy="106"/>
            </a:xfrm>
            <a:custGeom>
              <a:avLst/>
              <a:gdLst>
                <a:gd name="T0" fmla="*/ 3 w 106"/>
                <a:gd name="T1" fmla="*/ 39 h 106"/>
                <a:gd name="T2" fmla="*/ 6 w 106"/>
                <a:gd name="T3" fmla="*/ 29 h 106"/>
                <a:gd name="T4" fmla="*/ 12 w 106"/>
                <a:gd name="T5" fmla="*/ 18 h 106"/>
                <a:gd name="T6" fmla="*/ 19 w 106"/>
                <a:gd name="T7" fmla="*/ 11 h 106"/>
                <a:gd name="T8" fmla="*/ 28 w 106"/>
                <a:gd name="T9" fmla="*/ 6 h 106"/>
                <a:gd name="T10" fmla="*/ 37 w 106"/>
                <a:gd name="T11" fmla="*/ 2 h 106"/>
                <a:gd name="T12" fmla="*/ 47 w 106"/>
                <a:gd name="T13" fmla="*/ 0 h 106"/>
                <a:gd name="T14" fmla="*/ 57 w 106"/>
                <a:gd name="T15" fmla="*/ 0 h 106"/>
                <a:gd name="T16" fmla="*/ 66 w 106"/>
                <a:gd name="T17" fmla="*/ 2 h 106"/>
                <a:gd name="T18" fmla="*/ 75 w 106"/>
                <a:gd name="T19" fmla="*/ 6 h 106"/>
                <a:gd name="T20" fmla="*/ 84 w 106"/>
                <a:gd name="T21" fmla="*/ 11 h 106"/>
                <a:gd name="T22" fmla="*/ 92 w 106"/>
                <a:gd name="T23" fmla="*/ 17 h 106"/>
                <a:gd name="T24" fmla="*/ 98 w 106"/>
                <a:gd name="T25" fmla="*/ 24 h 106"/>
                <a:gd name="T26" fmla="*/ 103 w 106"/>
                <a:gd name="T27" fmla="*/ 33 h 106"/>
                <a:gd name="T28" fmla="*/ 106 w 106"/>
                <a:gd name="T29" fmla="*/ 44 h 106"/>
                <a:gd name="T30" fmla="*/ 106 w 106"/>
                <a:gd name="T31" fmla="*/ 55 h 106"/>
                <a:gd name="T32" fmla="*/ 104 w 106"/>
                <a:gd name="T33" fmla="*/ 67 h 106"/>
                <a:gd name="T34" fmla="*/ 100 w 106"/>
                <a:gd name="T35" fmla="*/ 79 h 106"/>
                <a:gd name="T36" fmla="*/ 94 w 106"/>
                <a:gd name="T37" fmla="*/ 88 h 106"/>
                <a:gd name="T38" fmla="*/ 86 w 106"/>
                <a:gd name="T39" fmla="*/ 95 h 106"/>
                <a:gd name="T40" fmla="*/ 77 w 106"/>
                <a:gd name="T41" fmla="*/ 102 h 106"/>
                <a:gd name="T42" fmla="*/ 68 w 106"/>
                <a:gd name="T43" fmla="*/ 105 h 106"/>
                <a:gd name="T44" fmla="*/ 59 w 106"/>
                <a:gd name="T45" fmla="*/ 106 h 106"/>
                <a:gd name="T46" fmla="*/ 50 w 106"/>
                <a:gd name="T47" fmla="*/ 106 h 106"/>
                <a:gd name="T48" fmla="*/ 39 w 106"/>
                <a:gd name="T49" fmla="*/ 105 h 106"/>
                <a:gd name="T50" fmla="*/ 30 w 106"/>
                <a:gd name="T51" fmla="*/ 102 h 106"/>
                <a:gd name="T52" fmla="*/ 21 w 106"/>
                <a:gd name="T53" fmla="*/ 97 h 106"/>
                <a:gd name="T54" fmla="*/ 13 w 106"/>
                <a:gd name="T55" fmla="*/ 89 h 106"/>
                <a:gd name="T56" fmla="*/ 7 w 106"/>
                <a:gd name="T57" fmla="*/ 82 h 106"/>
                <a:gd name="T58" fmla="*/ 3 w 106"/>
                <a:gd name="T59" fmla="*/ 73 h 106"/>
                <a:gd name="T60" fmla="*/ 0 w 106"/>
                <a:gd name="T61" fmla="*/ 64 h 106"/>
                <a:gd name="T62" fmla="*/ 0 w 106"/>
                <a:gd name="T63" fmla="*/ 52 h 106"/>
                <a:gd name="T64" fmla="*/ 3 w 106"/>
                <a:gd name="T65" fmla="*/ 39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6"/>
                <a:gd name="T100" fmla="*/ 0 h 106"/>
                <a:gd name="T101" fmla="*/ 106 w 106"/>
                <a:gd name="T102" fmla="*/ 106 h 1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6" h="106">
                  <a:moveTo>
                    <a:pt x="3" y="39"/>
                  </a:moveTo>
                  <a:lnTo>
                    <a:pt x="6" y="29"/>
                  </a:lnTo>
                  <a:lnTo>
                    <a:pt x="12" y="18"/>
                  </a:lnTo>
                  <a:lnTo>
                    <a:pt x="19" y="11"/>
                  </a:lnTo>
                  <a:lnTo>
                    <a:pt x="28" y="6"/>
                  </a:lnTo>
                  <a:lnTo>
                    <a:pt x="37" y="2"/>
                  </a:lnTo>
                  <a:lnTo>
                    <a:pt x="47" y="0"/>
                  </a:lnTo>
                  <a:lnTo>
                    <a:pt x="57" y="0"/>
                  </a:lnTo>
                  <a:lnTo>
                    <a:pt x="66" y="2"/>
                  </a:lnTo>
                  <a:lnTo>
                    <a:pt x="75" y="6"/>
                  </a:lnTo>
                  <a:lnTo>
                    <a:pt x="84" y="11"/>
                  </a:lnTo>
                  <a:lnTo>
                    <a:pt x="92" y="17"/>
                  </a:lnTo>
                  <a:lnTo>
                    <a:pt x="98" y="24"/>
                  </a:lnTo>
                  <a:lnTo>
                    <a:pt x="103" y="33"/>
                  </a:lnTo>
                  <a:lnTo>
                    <a:pt x="106" y="44"/>
                  </a:lnTo>
                  <a:lnTo>
                    <a:pt x="106" y="55"/>
                  </a:lnTo>
                  <a:lnTo>
                    <a:pt x="104" y="67"/>
                  </a:lnTo>
                  <a:lnTo>
                    <a:pt x="100" y="79"/>
                  </a:lnTo>
                  <a:lnTo>
                    <a:pt x="94" y="88"/>
                  </a:lnTo>
                  <a:lnTo>
                    <a:pt x="86" y="95"/>
                  </a:lnTo>
                  <a:lnTo>
                    <a:pt x="77" y="102"/>
                  </a:lnTo>
                  <a:lnTo>
                    <a:pt x="68" y="105"/>
                  </a:lnTo>
                  <a:lnTo>
                    <a:pt x="59" y="106"/>
                  </a:lnTo>
                  <a:lnTo>
                    <a:pt x="50" y="106"/>
                  </a:lnTo>
                  <a:lnTo>
                    <a:pt x="39" y="105"/>
                  </a:lnTo>
                  <a:lnTo>
                    <a:pt x="30" y="102"/>
                  </a:lnTo>
                  <a:lnTo>
                    <a:pt x="21" y="97"/>
                  </a:lnTo>
                  <a:lnTo>
                    <a:pt x="13" y="89"/>
                  </a:lnTo>
                  <a:lnTo>
                    <a:pt x="7" y="82"/>
                  </a:lnTo>
                  <a:lnTo>
                    <a:pt x="3" y="73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3" y="39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3333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graphicFrame>
        <p:nvGraphicFramePr>
          <p:cNvPr id="89" name="Object 40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9200720"/>
              </p:ext>
            </p:extLst>
          </p:nvPr>
        </p:nvGraphicFramePr>
        <p:xfrm>
          <a:off x="4500016" y="2975818"/>
          <a:ext cx="3886200" cy="85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22" name="Document" r:id="rId4" imgW="1819275" imgH="619125" progId="">
                  <p:embed/>
                </p:oleObj>
              </mc:Choice>
              <mc:Fallback>
                <p:oleObj name="Document" r:id="rId4" imgW="1819275" imgH="619125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016" y="2975818"/>
                        <a:ext cx="3886200" cy="858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" name="Object 40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2480417"/>
              </p:ext>
            </p:extLst>
          </p:nvPr>
        </p:nvGraphicFramePr>
        <p:xfrm>
          <a:off x="4520205" y="1946183"/>
          <a:ext cx="3810000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23" name="Document" r:id="rId6" imgW="1762125" imgH="209550" progId="">
                  <p:embed/>
                </p:oleObj>
              </mc:Choice>
              <mc:Fallback>
                <p:oleObj name="Document" r:id="rId6" imgW="1762125" imgH="20955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0205" y="1946183"/>
                        <a:ext cx="3810000" cy="385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" name="Text Box 348"/>
          <p:cNvSpPr txBox="1">
            <a:spLocks noChangeArrowheads="1"/>
          </p:cNvSpPr>
          <p:nvPr/>
        </p:nvSpPr>
        <p:spPr bwMode="auto">
          <a:xfrm>
            <a:off x="513441" y="1780945"/>
            <a:ext cx="3352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vi-VN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(VD:  Amilozơ….)</a:t>
            </a:r>
          </a:p>
        </p:txBody>
      </p:sp>
      <p:sp>
        <p:nvSpPr>
          <p:cNvPr id="92" name="Text Box 349"/>
          <p:cNvSpPr txBox="1">
            <a:spLocks noChangeArrowheads="1"/>
          </p:cNvSpPr>
          <p:nvPr/>
        </p:nvSpPr>
        <p:spPr bwMode="auto">
          <a:xfrm>
            <a:off x="613814" y="2914693"/>
            <a:ext cx="380578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tx2"/>
                </a:solidFill>
              </a:rPr>
              <a:t>Mạch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phân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nhánh</a:t>
            </a:r>
            <a:r>
              <a:rPr lang="en-US" sz="2800" dirty="0">
                <a:solidFill>
                  <a:schemeClr val="tx2"/>
                </a:solidFill>
              </a:rPr>
              <a:t>:</a:t>
            </a:r>
          </a:p>
          <a:p>
            <a:r>
              <a:rPr lang="en-US" sz="2800" dirty="0">
                <a:solidFill>
                  <a:schemeClr val="tx2"/>
                </a:solidFill>
              </a:rPr>
              <a:t> VD: </a:t>
            </a:r>
            <a:r>
              <a:rPr lang="en-US" sz="2800" dirty="0" err="1">
                <a:solidFill>
                  <a:schemeClr val="tx2"/>
                </a:solidFill>
              </a:rPr>
              <a:t>Amilopeptin</a:t>
            </a:r>
            <a:r>
              <a:rPr lang="en-US" sz="2800" dirty="0">
                <a:solidFill>
                  <a:schemeClr val="tx2"/>
                </a:solidFill>
              </a:rPr>
              <a:t>, </a:t>
            </a:r>
            <a:r>
              <a:rPr lang="en-US" sz="2800" dirty="0" err="1" smtClean="0">
                <a:solidFill>
                  <a:schemeClr val="tx2"/>
                </a:solidFill>
              </a:rPr>
              <a:t>glicozen</a:t>
            </a:r>
            <a:r>
              <a:rPr lang="en-US" sz="2800" dirty="0" smtClean="0">
                <a:solidFill>
                  <a:schemeClr val="tx2"/>
                </a:solidFill>
              </a:rPr>
              <a:t>.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93" name="Text Box 352"/>
          <p:cNvSpPr txBox="1">
            <a:spLocks noChangeArrowheads="1"/>
          </p:cNvSpPr>
          <p:nvPr/>
        </p:nvSpPr>
        <p:spPr bwMode="auto">
          <a:xfrm>
            <a:off x="403614" y="4439437"/>
            <a:ext cx="399691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vi-VN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VD: Cao su lưu </a:t>
            </a:r>
            <a:r>
              <a:rPr lang="vi-VN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óa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en-US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bakelic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7" name="Group 51"/>
          <p:cNvGrpSpPr>
            <a:grpSpLocks/>
          </p:cNvGrpSpPr>
          <p:nvPr/>
        </p:nvGrpSpPr>
        <p:grpSpPr bwMode="auto">
          <a:xfrm>
            <a:off x="152400" y="304800"/>
            <a:ext cx="5562600" cy="666750"/>
            <a:chOff x="1938" y="2005"/>
            <a:chExt cx="3255" cy="341"/>
          </a:xfrm>
        </p:grpSpPr>
        <p:sp>
          <p:nvSpPr>
            <p:cNvPr id="98" name="AutoShape 17"/>
            <p:cNvSpPr>
              <a:spLocks noChangeArrowheads="1"/>
            </p:cNvSpPr>
            <p:nvPr/>
          </p:nvSpPr>
          <p:spPr bwMode="auto">
            <a:xfrm>
              <a:off x="2161" y="2028"/>
              <a:ext cx="2831" cy="27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9F5D5"/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74A73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/>
              <a:endParaRPr lang="vi-VN" sz="180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99" name="Text Box 21"/>
            <p:cNvSpPr txBox="1">
              <a:spLocks noChangeArrowheads="1"/>
            </p:cNvSpPr>
            <p:nvPr/>
          </p:nvSpPr>
          <p:spPr bwMode="auto">
            <a:xfrm>
              <a:off x="2439" y="2043"/>
              <a:ext cx="2253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2400" b="1">
                  <a:solidFill>
                    <a:schemeClr val="bg1"/>
                  </a:solidFill>
                  <a:cs typeface="Arial" charset="0"/>
                </a:rPr>
                <a:t>Click to add Title</a:t>
              </a:r>
            </a:p>
          </p:txBody>
        </p:sp>
        <p:sp>
          <p:nvSpPr>
            <p:cNvPr id="100" name="AutoShape 23"/>
            <p:cNvSpPr>
              <a:spLocks noChangeArrowheads="1"/>
            </p:cNvSpPr>
            <p:nvPr/>
          </p:nvSpPr>
          <p:spPr bwMode="gray">
            <a:xfrm>
              <a:off x="2161" y="2028"/>
              <a:ext cx="2831" cy="27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9EC4FC"/>
                </a:gs>
                <a:gs pos="100000">
                  <a:srgbClr val="2049F8"/>
                </a:gs>
              </a:gsLst>
              <a:lin ang="0" scaled="1"/>
            </a:gradFill>
            <a:ln w="38100" algn="ctr">
              <a:solidFill>
                <a:srgbClr val="6D85E9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/>
              <a:endParaRPr lang="vi-VN" sz="180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101" name="Text Box 26"/>
            <p:cNvSpPr txBox="1">
              <a:spLocks noChangeArrowheads="1"/>
            </p:cNvSpPr>
            <p:nvPr/>
          </p:nvSpPr>
          <p:spPr bwMode="gray">
            <a:xfrm>
              <a:off x="2208" y="2064"/>
              <a:ext cx="2985" cy="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b="1" dirty="0">
                  <a:solidFill>
                    <a:srgbClr val="FFFF00"/>
                  </a:solidFill>
                  <a:latin typeface=".VnTimeH" pitchFamily="34" charset="0"/>
                </a:rPr>
                <a:t>       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ĐẶC ĐIỂM CẤU TRÚC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Oval 18"/>
            <p:cNvSpPr>
              <a:spLocks noChangeArrowheads="1"/>
            </p:cNvSpPr>
            <p:nvPr/>
          </p:nvSpPr>
          <p:spPr bwMode="auto">
            <a:xfrm rot="1758052">
              <a:off x="1953" y="2017"/>
              <a:ext cx="536" cy="329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2F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 rtl="1"/>
              <a:endParaRPr lang="vi-VN" sz="180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103" name="Oval 24"/>
            <p:cNvSpPr>
              <a:spLocks noChangeArrowheads="1"/>
            </p:cNvSpPr>
            <p:nvPr/>
          </p:nvSpPr>
          <p:spPr bwMode="gray">
            <a:xfrm rot="1758052">
              <a:off x="1953" y="2017"/>
              <a:ext cx="536" cy="329"/>
            </a:xfrm>
            <a:prstGeom prst="ellipse">
              <a:avLst/>
            </a:prstGeom>
            <a:solidFill>
              <a:srgbClr val="5549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 rtl="1"/>
              <a:endParaRPr lang="vi-VN" sz="180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104" name="Oval 19"/>
            <p:cNvSpPr>
              <a:spLocks noChangeArrowheads="1"/>
            </p:cNvSpPr>
            <p:nvPr/>
          </p:nvSpPr>
          <p:spPr bwMode="auto">
            <a:xfrm rot="1758052">
              <a:off x="1938" y="2005"/>
              <a:ext cx="536" cy="329"/>
            </a:xfrm>
            <a:prstGeom prst="ellipse">
              <a:avLst/>
            </a:prstGeom>
            <a:gradFill rotWithShape="1">
              <a:gsLst>
                <a:gs pos="0">
                  <a:srgbClr val="74A731"/>
                </a:gs>
                <a:gs pos="100000">
                  <a:srgbClr val="364D17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 rtl="1"/>
              <a:endParaRPr lang="vi-VN" sz="180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105" name="Text Box 22"/>
            <p:cNvSpPr txBox="1">
              <a:spLocks noChangeArrowheads="1"/>
            </p:cNvSpPr>
            <p:nvPr/>
          </p:nvSpPr>
          <p:spPr bwMode="auto">
            <a:xfrm>
              <a:off x="2077" y="2019"/>
              <a:ext cx="240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3200" b="1">
                  <a:solidFill>
                    <a:schemeClr val="bg1"/>
                  </a:solidFill>
                  <a:cs typeface="Arial" charset="0"/>
                </a:rPr>
                <a:t>2</a:t>
              </a:r>
            </a:p>
          </p:txBody>
        </p:sp>
        <p:sp>
          <p:nvSpPr>
            <p:cNvPr id="106" name="Oval 25"/>
            <p:cNvSpPr>
              <a:spLocks noChangeArrowheads="1"/>
            </p:cNvSpPr>
            <p:nvPr/>
          </p:nvSpPr>
          <p:spPr bwMode="gray">
            <a:xfrm rot="1758052">
              <a:off x="1938" y="2005"/>
              <a:ext cx="536" cy="329"/>
            </a:xfrm>
            <a:prstGeom prst="ellipse">
              <a:avLst/>
            </a:prstGeom>
            <a:gradFill rotWithShape="1">
              <a:gsLst>
                <a:gs pos="0">
                  <a:srgbClr val="95A8FB"/>
                </a:gs>
                <a:gs pos="100000">
                  <a:srgbClr val="454E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 rtl="1"/>
              <a:endParaRPr lang="vi-VN" sz="180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107" name="Oval 20"/>
            <p:cNvSpPr>
              <a:spLocks noChangeArrowheads="1"/>
            </p:cNvSpPr>
            <p:nvPr/>
          </p:nvSpPr>
          <p:spPr bwMode="auto">
            <a:xfrm>
              <a:off x="1991" y="2026"/>
              <a:ext cx="241" cy="18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 rtl="1"/>
              <a:endParaRPr lang="vi-VN" sz="1800">
                <a:solidFill>
                  <a:schemeClr val="bg1"/>
                </a:solidFill>
                <a:cs typeface="Arial" charset="0"/>
              </a:endParaRPr>
            </a:p>
          </p:txBody>
        </p:sp>
        <p:pic>
          <p:nvPicPr>
            <p:cNvPr id="108" name="Picture 27" descr="Picture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8" y="2024"/>
              <a:ext cx="24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9" name="Text Box 28"/>
            <p:cNvSpPr txBox="1">
              <a:spLocks noChangeArrowheads="1"/>
            </p:cNvSpPr>
            <p:nvPr/>
          </p:nvSpPr>
          <p:spPr bwMode="gray">
            <a:xfrm>
              <a:off x="2085" y="2016"/>
              <a:ext cx="294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2400" b="1" dirty="0" smtClean="0">
                  <a:solidFill>
                    <a:srgbClr val="FFFF00"/>
                  </a:solidFill>
                  <a:latin typeface=".VnTime" pitchFamily="34" charset="0"/>
                  <a:cs typeface="Arial" charset="0"/>
                </a:rPr>
                <a:t>II.</a:t>
              </a:r>
              <a:endParaRPr lang="en-US" sz="2400" b="1" dirty="0">
                <a:solidFill>
                  <a:srgbClr val="FFFF00"/>
                </a:solidFill>
                <a:latin typeface=".VnTime" pitchFamily="34" charset="0"/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2" grpId="0"/>
      <p:bldP spid="9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253" y="914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u="sng" dirty="0" err="1"/>
              <a:t>Câu</a:t>
            </a:r>
            <a:r>
              <a:rPr lang="en-US" b="1" u="sng" dirty="0"/>
              <a:t> </a:t>
            </a:r>
            <a:r>
              <a:rPr lang="en-US" b="1" u="sng" dirty="0" smtClean="0"/>
              <a:t>5</a:t>
            </a:r>
            <a:r>
              <a:rPr lang="en-US" b="1" dirty="0" smtClean="0"/>
              <a:t>:   </a:t>
            </a:r>
            <a:r>
              <a:rPr lang="en-US" dirty="0" err="1" smtClean="0"/>
              <a:t>Polime</a:t>
            </a:r>
            <a:r>
              <a:rPr lang="en-US" dirty="0" smtClean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cấu</a:t>
            </a:r>
            <a:r>
              <a:rPr lang="en-US" dirty="0"/>
              <a:t> </a:t>
            </a:r>
            <a:r>
              <a:rPr lang="en-US" dirty="0" err="1"/>
              <a:t>trúc</a:t>
            </a:r>
            <a:r>
              <a:rPr lang="en-US" dirty="0"/>
              <a:t>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2438400"/>
            <a:ext cx="4038600" cy="2362200"/>
          </a:xfrm>
        </p:spPr>
        <p:txBody>
          <a:bodyPr/>
          <a:lstStyle/>
          <a:p>
            <a:r>
              <a:rPr lang="en-US" dirty="0" smtClean="0"/>
              <a:t>A</a:t>
            </a:r>
            <a:r>
              <a:rPr lang="en-US" dirty="0"/>
              <a:t>. PVC.  </a:t>
            </a:r>
            <a:endParaRPr lang="en-US" dirty="0" smtClean="0"/>
          </a:p>
          <a:p>
            <a:r>
              <a:rPr lang="en-US" dirty="0" smtClean="0"/>
              <a:t>B</a:t>
            </a:r>
            <a:r>
              <a:rPr lang="en-US" dirty="0"/>
              <a:t>. </a:t>
            </a:r>
            <a:r>
              <a:rPr lang="en-US" dirty="0" err="1"/>
              <a:t>nhựa</a:t>
            </a:r>
            <a:r>
              <a:rPr lang="en-US" dirty="0"/>
              <a:t> </a:t>
            </a:r>
            <a:r>
              <a:rPr lang="en-US" dirty="0" err="1"/>
              <a:t>bakelit</a:t>
            </a:r>
            <a:r>
              <a:rPr lang="en-US" dirty="0"/>
              <a:t>.  	</a:t>
            </a:r>
            <a:endParaRPr lang="en-US" dirty="0" smtClean="0"/>
          </a:p>
          <a:p>
            <a:r>
              <a:rPr lang="en-US" dirty="0" smtClean="0"/>
              <a:t>C</a:t>
            </a:r>
            <a:r>
              <a:rPr lang="en-US" dirty="0"/>
              <a:t>. PE.  	</a:t>
            </a:r>
            <a:endParaRPr lang="en-US" dirty="0" smtClean="0"/>
          </a:p>
          <a:p>
            <a:r>
              <a:rPr lang="en-US" dirty="0" smtClean="0"/>
              <a:t>D</a:t>
            </a:r>
            <a:r>
              <a:rPr lang="en-US" dirty="0"/>
              <a:t>. </a:t>
            </a:r>
            <a:r>
              <a:rPr lang="en-US" dirty="0" err="1"/>
              <a:t>amilopectin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025317" y="2995864"/>
            <a:ext cx="4038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B. </a:t>
            </a:r>
            <a:r>
              <a:rPr lang="en-US" dirty="0" err="1" smtClean="0">
                <a:solidFill>
                  <a:srgbClr val="FF0000"/>
                </a:solidFill>
              </a:rPr>
              <a:t>nhựa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bakelit</a:t>
            </a:r>
            <a:r>
              <a:rPr lang="en-US" dirty="0" smtClean="0">
                <a:solidFill>
                  <a:srgbClr val="FF0000"/>
                </a:solidFill>
              </a:rPr>
              <a:t>. </a:t>
            </a:r>
            <a:r>
              <a:rPr lang="en-US" dirty="0" smtClean="0"/>
              <a:t> 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018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050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polime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00400"/>
            <a:ext cx="8229600" cy="32766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hầu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dẻo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4748" y="5151620"/>
            <a:ext cx="89129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dẻo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l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</p:txBody>
      </p:sp>
      <p:grpSp>
        <p:nvGrpSpPr>
          <p:cNvPr id="5" name="Group 51"/>
          <p:cNvGrpSpPr>
            <a:grpSpLocks/>
          </p:cNvGrpSpPr>
          <p:nvPr/>
        </p:nvGrpSpPr>
        <p:grpSpPr bwMode="auto">
          <a:xfrm>
            <a:off x="838200" y="381000"/>
            <a:ext cx="5562600" cy="914400"/>
            <a:chOff x="1938" y="2005"/>
            <a:chExt cx="3255" cy="341"/>
          </a:xfrm>
        </p:grpSpPr>
        <p:sp>
          <p:nvSpPr>
            <p:cNvPr id="6" name="AutoShape 17"/>
            <p:cNvSpPr>
              <a:spLocks noChangeArrowheads="1"/>
            </p:cNvSpPr>
            <p:nvPr/>
          </p:nvSpPr>
          <p:spPr bwMode="auto">
            <a:xfrm>
              <a:off x="2161" y="2028"/>
              <a:ext cx="2831" cy="27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9F5D5"/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74A73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/>
              <a:endParaRPr lang="vi-VN" sz="180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7" name="Text Box 21"/>
            <p:cNvSpPr txBox="1">
              <a:spLocks noChangeArrowheads="1"/>
            </p:cNvSpPr>
            <p:nvPr/>
          </p:nvSpPr>
          <p:spPr bwMode="auto">
            <a:xfrm>
              <a:off x="2439" y="2043"/>
              <a:ext cx="2253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2400" b="1">
                  <a:solidFill>
                    <a:schemeClr val="bg1"/>
                  </a:solidFill>
                  <a:cs typeface="Arial" charset="0"/>
                </a:rPr>
                <a:t>Click to add Title</a:t>
              </a:r>
            </a:p>
          </p:txBody>
        </p:sp>
        <p:sp>
          <p:nvSpPr>
            <p:cNvPr id="8" name="AutoShape 23"/>
            <p:cNvSpPr>
              <a:spLocks noChangeArrowheads="1"/>
            </p:cNvSpPr>
            <p:nvPr/>
          </p:nvSpPr>
          <p:spPr bwMode="gray">
            <a:xfrm>
              <a:off x="2161" y="2028"/>
              <a:ext cx="2831" cy="27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9EC4FC"/>
                </a:gs>
                <a:gs pos="100000">
                  <a:srgbClr val="2049F8"/>
                </a:gs>
              </a:gsLst>
              <a:lin ang="0" scaled="1"/>
            </a:gradFill>
            <a:ln w="38100" algn="ctr">
              <a:solidFill>
                <a:srgbClr val="6D85E9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/>
              <a:endParaRPr lang="vi-VN" sz="180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9" name="Text Box 26"/>
            <p:cNvSpPr txBox="1">
              <a:spLocks noChangeArrowheads="1"/>
            </p:cNvSpPr>
            <p:nvPr/>
          </p:nvSpPr>
          <p:spPr bwMode="gray">
            <a:xfrm>
              <a:off x="2208" y="2064"/>
              <a:ext cx="2985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r>
                <a:rPr lang="en-US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LÝ TÍNH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Oval 18"/>
            <p:cNvSpPr>
              <a:spLocks noChangeArrowheads="1"/>
            </p:cNvSpPr>
            <p:nvPr/>
          </p:nvSpPr>
          <p:spPr bwMode="auto">
            <a:xfrm rot="1758052">
              <a:off x="1953" y="2017"/>
              <a:ext cx="536" cy="329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2F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 rtl="1"/>
              <a:endParaRPr lang="vi-VN" sz="180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11" name="Oval 24"/>
            <p:cNvSpPr>
              <a:spLocks noChangeArrowheads="1"/>
            </p:cNvSpPr>
            <p:nvPr/>
          </p:nvSpPr>
          <p:spPr bwMode="gray">
            <a:xfrm rot="1758052">
              <a:off x="1953" y="2017"/>
              <a:ext cx="536" cy="329"/>
            </a:xfrm>
            <a:prstGeom prst="ellipse">
              <a:avLst/>
            </a:prstGeom>
            <a:solidFill>
              <a:srgbClr val="5549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 rtl="1"/>
              <a:endParaRPr lang="vi-VN" sz="180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12" name="Oval 19"/>
            <p:cNvSpPr>
              <a:spLocks noChangeArrowheads="1"/>
            </p:cNvSpPr>
            <p:nvPr/>
          </p:nvSpPr>
          <p:spPr bwMode="auto">
            <a:xfrm rot="1758052">
              <a:off x="1938" y="2005"/>
              <a:ext cx="536" cy="329"/>
            </a:xfrm>
            <a:prstGeom prst="ellipse">
              <a:avLst/>
            </a:prstGeom>
            <a:gradFill rotWithShape="1">
              <a:gsLst>
                <a:gs pos="0">
                  <a:srgbClr val="74A731"/>
                </a:gs>
                <a:gs pos="100000">
                  <a:srgbClr val="364D17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 rtl="1"/>
              <a:endParaRPr lang="vi-VN" sz="180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13" name="Text Box 22"/>
            <p:cNvSpPr txBox="1">
              <a:spLocks noChangeArrowheads="1"/>
            </p:cNvSpPr>
            <p:nvPr/>
          </p:nvSpPr>
          <p:spPr bwMode="auto">
            <a:xfrm>
              <a:off x="2077" y="2019"/>
              <a:ext cx="240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3200" b="1">
                  <a:solidFill>
                    <a:schemeClr val="bg1"/>
                  </a:solidFill>
                  <a:cs typeface="Arial" charset="0"/>
                </a:rPr>
                <a:t>2</a:t>
              </a:r>
            </a:p>
          </p:txBody>
        </p:sp>
        <p:sp>
          <p:nvSpPr>
            <p:cNvPr id="14" name="Oval 25"/>
            <p:cNvSpPr>
              <a:spLocks noChangeArrowheads="1"/>
            </p:cNvSpPr>
            <p:nvPr/>
          </p:nvSpPr>
          <p:spPr bwMode="gray">
            <a:xfrm rot="1758052">
              <a:off x="1938" y="2005"/>
              <a:ext cx="536" cy="329"/>
            </a:xfrm>
            <a:prstGeom prst="ellipse">
              <a:avLst/>
            </a:prstGeom>
            <a:gradFill rotWithShape="1">
              <a:gsLst>
                <a:gs pos="0">
                  <a:srgbClr val="95A8FB"/>
                </a:gs>
                <a:gs pos="100000">
                  <a:srgbClr val="454E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 rtl="1"/>
              <a:endParaRPr lang="vi-VN" sz="180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15" name="Oval 20"/>
            <p:cNvSpPr>
              <a:spLocks noChangeArrowheads="1"/>
            </p:cNvSpPr>
            <p:nvPr/>
          </p:nvSpPr>
          <p:spPr bwMode="auto">
            <a:xfrm>
              <a:off x="1991" y="2026"/>
              <a:ext cx="241" cy="18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 rtl="1"/>
              <a:endParaRPr lang="vi-VN" sz="1800">
                <a:solidFill>
                  <a:schemeClr val="bg1"/>
                </a:solidFill>
                <a:cs typeface="Arial" charset="0"/>
              </a:endParaRPr>
            </a:p>
          </p:txBody>
        </p:sp>
        <p:pic>
          <p:nvPicPr>
            <p:cNvPr id="16" name="Picture 27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8" y="2024"/>
              <a:ext cx="24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 Box 28"/>
            <p:cNvSpPr txBox="1">
              <a:spLocks noChangeArrowheads="1"/>
            </p:cNvSpPr>
            <p:nvPr/>
          </p:nvSpPr>
          <p:spPr bwMode="gray">
            <a:xfrm>
              <a:off x="2050" y="2079"/>
              <a:ext cx="364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2400" b="1" dirty="0" smtClean="0">
                  <a:solidFill>
                    <a:srgbClr val="FFFF00"/>
                  </a:solidFill>
                  <a:latin typeface=".VnTime" pitchFamily="34" charset="0"/>
                  <a:cs typeface="Arial" charset="0"/>
                </a:rPr>
                <a:t>III.</a:t>
              </a:r>
              <a:endParaRPr lang="en-US" sz="2400" b="1" dirty="0">
                <a:solidFill>
                  <a:srgbClr val="FFFF00"/>
                </a:solidFill>
                <a:latin typeface=".VnTime" pitchFamily="34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277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50poli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938" y="0"/>
            <a:ext cx="9144001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4" y="3657600"/>
            <a:ext cx="4035425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 descr="Hình ảnh có liên qua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3657601"/>
            <a:ext cx="434340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51"/>
          <p:cNvGrpSpPr>
            <a:grpSpLocks/>
          </p:cNvGrpSpPr>
          <p:nvPr/>
        </p:nvGrpSpPr>
        <p:grpSpPr bwMode="auto">
          <a:xfrm>
            <a:off x="609600" y="228600"/>
            <a:ext cx="6603700" cy="914400"/>
            <a:chOff x="1938" y="2005"/>
            <a:chExt cx="3300" cy="341"/>
          </a:xfrm>
        </p:grpSpPr>
        <p:sp>
          <p:nvSpPr>
            <p:cNvPr id="10" name="AutoShape 17"/>
            <p:cNvSpPr>
              <a:spLocks noChangeArrowheads="1"/>
            </p:cNvSpPr>
            <p:nvPr/>
          </p:nvSpPr>
          <p:spPr bwMode="auto">
            <a:xfrm>
              <a:off x="2161" y="2028"/>
              <a:ext cx="2831" cy="27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9F5D5"/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74A73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/>
              <a:endParaRPr lang="vi-VN" sz="180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11" name="Text Box 21"/>
            <p:cNvSpPr txBox="1">
              <a:spLocks noChangeArrowheads="1"/>
            </p:cNvSpPr>
            <p:nvPr/>
          </p:nvSpPr>
          <p:spPr bwMode="auto">
            <a:xfrm>
              <a:off x="2439" y="2043"/>
              <a:ext cx="2253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2400" b="1">
                  <a:solidFill>
                    <a:schemeClr val="bg1"/>
                  </a:solidFill>
                  <a:cs typeface="Arial" charset="0"/>
                </a:rPr>
                <a:t>Click to add Title</a:t>
              </a:r>
            </a:p>
          </p:txBody>
        </p:sp>
        <p:sp>
          <p:nvSpPr>
            <p:cNvPr id="12" name="AutoShape 23"/>
            <p:cNvSpPr>
              <a:spLocks noChangeArrowheads="1"/>
            </p:cNvSpPr>
            <p:nvPr/>
          </p:nvSpPr>
          <p:spPr bwMode="gray">
            <a:xfrm>
              <a:off x="2161" y="2028"/>
              <a:ext cx="2831" cy="27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9EC4FC"/>
                </a:gs>
                <a:gs pos="100000">
                  <a:srgbClr val="2049F8"/>
                </a:gs>
              </a:gsLst>
              <a:lin ang="0" scaled="1"/>
            </a:gradFill>
            <a:ln w="38100" algn="ctr">
              <a:solidFill>
                <a:srgbClr val="6D85E9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/>
              <a:endParaRPr lang="vi-VN" sz="180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13" name="Text Box 26"/>
            <p:cNvSpPr txBox="1">
              <a:spLocks noChangeArrowheads="1"/>
            </p:cNvSpPr>
            <p:nvPr/>
          </p:nvSpPr>
          <p:spPr bwMode="gray">
            <a:xfrm>
              <a:off x="2208" y="2064"/>
              <a:ext cx="3030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r>
                <a:rPr lang="en-US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PHƯƠNG PHÁP ĐIỀU CHẾ 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8"/>
            <p:cNvSpPr>
              <a:spLocks noChangeArrowheads="1"/>
            </p:cNvSpPr>
            <p:nvPr/>
          </p:nvSpPr>
          <p:spPr bwMode="auto">
            <a:xfrm rot="1758052">
              <a:off x="1953" y="2017"/>
              <a:ext cx="536" cy="329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2F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 rtl="1"/>
              <a:endParaRPr lang="vi-VN" sz="180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15" name="Oval 24"/>
            <p:cNvSpPr>
              <a:spLocks noChangeArrowheads="1"/>
            </p:cNvSpPr>
            <p:nvPr/>
          </p:nvSpPr>
          <p:spPr bwMode="gray">
            <a:xfrm rot="1758052">
              <a:off x="1953" y="2017"/>
              <a:ext cx="536" cy="329"/>
            </a:xfrm>
            <a:prstGeom prst="ellipse">
              <a:avLst/>
            </a:prstGeom>
            <a:solidFill>
              <a:srgbClr val="5549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 rtl="1"/>
              <a:endParaRPr lang="vi-VN" sz="180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 rot="1758052">
              <a:off x="1938" y="2005"/>
              <a:ext cx="536" cy="329"/>
            </a:xfrm>
            <a:prstGeom prst="ellipse">
              <a:avLst/>
            </a:prstGeom>
            <a:gradFill rotWithShape="1">
              <a:gsLst>
                <a:gs pos="0">
                  <a:srgbClr val="74A731"/>
                </a:gs>
                <a:gs pos="100000">
                  <a:srgbClr val="364D17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 rtl="1"/>
              <a:endParaRPr lang="vi-VN" sz="180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17" name="Text Box 22"/>
            <p:cNvSpPr txBox="1">
              <a:spLocks noChangeArrowheads="1"/>
            </p:cNvSpPr>
            <p:nvPr/>
          </p:nvSpPr>
          <p:spPr bwMode="auto">
            <a:xfrm>
              <a:off x="2077" y="2019"/>
              <a:ext cx="240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3200" b="1">
                  <a:solidFill>
                    <a:schemeClr val="bg1"/>
                  </a:solidFill>
                  <a:cs typeface="Arial" charset="0"/>
                </a:rPr>
                <a:t>2</a:t>
              </a:r>
            </a:p>
          </p:txBody>
        </p:sp>
        <p:sp>
          <p:nvSpPr>
            <p:cNvPr id="18" name="Oval 25"/>
            <p:cNvSpPr>
              <a:spLocks noChangeArrowheads="1"/>
            </p:cNvSpPr>
            <p:nvPr/>
          </p:nvSpPr>
          <p:spPr bwMode="gray">
            <a:xfrm rot="1758052">
              <a:off x="1938" y="2005"/>
              <a:ext cx="536" cy="329"/>
            </a:xfrm>
            <a:prstGeom prst="ellipse">
              <a:avLst/>
            </a:prstGeom>
            <a:gradFill rotWithShape="1">
              <a:gsLst>
                <a:gs pos="0">
                  <a:srgbClr val="95A8FB"/>
                </a:gs>
                <a:gs pos="100000">
                  <a:srgbClr val="454E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 rtl="1"/>
              <a:endParaRPr lang="vi-VN" sz="180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19" name="Oval 20"/>
            <p:cNvSpPr>
              <a:spLocks noChangeArrowheads="1"/>
            </p:cNvSpPr>
            <p:nvPr/>
          </p:nvSpPr>
          <p:spPr bwMode="auto">
            <a:xfrm>
              <a:off x="1991" y="2026"/>
              <a:ext cx="241" cy="18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 rtl="1"/>
              <a:endParaRPr lang="vi-VN" sz="1800">
                <a:solidFill>
                  <a:schemeClr val="bg1"/>
                </a:solidFill>
                <a:cs typeface="Arial" charset="0"/>
              </a:endParaRPr>
            </a:p>
          </p:txBody>
        </p:sp>
        <p:pic>
          <p:nvPicPr>
            <p:cNvPr id="20" name="Picture 27" descr="Picture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8" y="2024"/>
              <a:ext cx="24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 Box 28"/>
            <p:cNvSpPr txBox="1">
              <a:spLocks noChangeArrowheads="1"/>
            </p:cNvSpPr>
            <p:nvPr/>
          </p:nvSpPr>
          <p:spPr bwMode="gray">
            <a:xfrm>
              <a:off x="2055" y="2079"/>
              <a:ext cx="354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2400" b="1" dirty="0" smtClean="0">
                  <a:solidFill>
                    <a:srgbClr val="FFFF00"/>
                  </a:solidFill>
                  <a:latin typeface=".VnTime" pitchFamily="34" charset="0"/>
                  <a:cs typeface="Arial" charset="0"/>
                </a:rPr>
                <a:t>IV.</a:t>
              </a:r>
              <a:endParaRPr lang="en-US" sz="2400" b="1" dirty="0">
                <a:solidFill>
                  <a:srgbClr val="FFFF00"/>
                </a:solidFill>
                <a:latin typeface=".VnTime" pitchFamily="34" charset="0"/>
                <a:cs typeface="Arial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56904" y="1316851"/>
            <a:ext cx="89153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polime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9127" y="2819009"/>
            <a:ext cx="85292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monome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7462637"/>
              </p:ext>
            </p:extLst>
          </p:nvPr>
        </p:nvGraphicFramePr>
        <p:xfrm>
          <a:off x="152400" y="1312861"/>
          <a:ext cx="8991600" cy="5621339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1169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34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211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8848"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Phản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ứng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trùng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hợp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Phản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ứng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trùng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ngưng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8072"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Định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nghĩa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0369"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Sản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phẩm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5067"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Điều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kiện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cần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monome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48983"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Ví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dụ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341563" y="3741736"/>
            <a:ext cx="32004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kém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bền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2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=CHCl,CH</a:t>
            </a:r>
            <a:r>
              <a:rPr lang="en-US" sz="22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=CHC</a:t>
            </a:r>
            <a:r>
              <a:rPr lang="en-US" sz="2200" baseline="-25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200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CH</a:t>
            </a:r>
            <a:r>
              <a:rPr lang="en-US" sz="22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-CH</a:t>
            </a:r>
            <a:r>
              <a:rPr lang="en-US" sz="22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dirty="0"/>
              <a:t>........</a:t>
            </a:r>
          </a:p>
          <a:p>
            <a:r>
              <a:rPr lang="en-US" sz="2200" dirty="0">
                <a:solidFill>
                  <a:srgbClr val="000000"/>
                </a:solidFill>
              </a:rPr>
              <a:t>     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590800" y="5486400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3048000" y="5410200"/>
            <a:ext cx="762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09800" y="6135469"/>
            <a:ext cx="35908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.VnTime" pitchFamily="34" charset="0"/>
              </a:rPr>
              <a:t>nCH</a:t>
            </a:r>
            <a:r>
              <a:rPr lang="en-US" sz="2000" baseline="-25000" dirty="0">
                <a:latin typeface=".VnTime" pitchFamily="34" charset="0"/>
              </a:rPr>
              <a:t>2</a:t>
            </a:r>
            <a:r>
              <a:rPr lang="en-US" sz="2000" dirty="0">
                <a:latin typeface=".VnTime" pitchFamily="34" charset="0"/>
              </a:rPr>
              <a:t>=CH</a:t>
            </a:r>
            <a:r>
              <a:rPr lang="en-US" sz="2000" baseline="-25000" dirty="0">
                <a:latin typeface=".VnTime" pitchFamily="34" charset="0"/>
              </a:rPr>
              <a:t>2</a:t>
            </a:r>
            <a:r>
              <a:rPr lang="en-US" sz="2000" dirty="0">
                <a:latin typeface=".VnTime" pitchFamily="34" charset="0"/>
              </a:rPr>
              <a:t>         </a:t>
            </a:r>
            <a:r>
              <a:rPr lang="en-US" sz="2000" dirty="0" smtClean="0">
                <a:latin typeface=".VnTime" pitchFamily="34" charset="0"/>
              </a:rPr>
              <a:t>    (-</a:t>
            </a:r>
            <a:r>
              <a:rPr lang="en-US" sz="2000" dirty="0">
                <a:latin typeface=".VnTime" pitchFamily="34" charset="0"/>
              </a:rPr>
              <a:t>CH</a:t>
            </a:r>
            <a:r>
              <a:rPr lang="en-US" sz="2000" baseline="-25000" dirty="0">
                <a:latin typeface=".VnTime" pitchFamily="34" charset="0"/>
              </a:rPr>
              <a:t>2</a:t>
            </a:r>
            <a:r>
              <a:rPr lang="en-US" sz="2000" dirty="0">
                <a:latin typeface=".VnTime" pitchFamily="34" charset="0"/>
              </a:rPr>
              <a:t>-CH</a:t>
            </a:r>
            <a:r>
              <a:rPr lang="en-US" sz="2000" baseline="-25000" dirty="0">
                <a:latin typeface=".VnTime" pitchFamily="34" charset="0"/>
              </a:rPr>
              <a:t>2</a:t>
            </a:r>
            <a:r>
              <a:rPr lang="en-US" sz="2000" dirty="0">
                <a:latin typeface=".VnTime" pitchFamily="34" charset="0"/>
              </a:rPr>
              <a:t>-)</a:t>
            </a:r>
            <a:r>
              <a:rPr lang="en-US" sz="2000" baseline="-25000" dirty="0">
                <a:latin typeface=".VnTime" pitchFamily="34" charset="0"/>
              </a:rPr>
              <a:t>n</a:t>
            </a:r>
            <a:endParaRPr lang="en-US" sz="2000" dirty="0">
              <a:latin typeface=".VnTime" pitchFamily="34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57588" y="5970104"/>
            <a:ext cx="5445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57588" y="2241549"/>
            <a:ext cx="733425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209800" y="2320924"/>
            <a:ext cx="32004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Monome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Polime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endParaRPr lang="en-US" sz="2200" dirty="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452688" y="3038474"/>
            <a:ext cx="31813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>
                <a:latin typeface="Times New Roman" pitchFamily="18" charset="0"/>
                <a:cs typeface="Times New Roman" pitchFamily="18" charset="0"/>
              </a:rPr>
              <a:t>Polime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686425" y="2989261"/>
            <a:ext cx="33813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>
                <a:latin typeface="Times New Roman" pitchFamily="18" charset="0"/>
                <a:cs typeface="Times New Roman" pitchFamily="18" charset="0"/>
              </a:rPr>
              <a:t>Polime + H</a:t>
            </a:r>
            <a:r>
              <a:rPr lang="en-US" sz="220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graphicFrame>
        <p:nvGraphicFramePr>
          <p:cNvPr id="14" name="Object 16"/>
          <p:cNvGraphicFramePr>
            <a:graphicFrameLocks noChangeAspect="1"/>
          </p:cNvGraphicFramePr>
          <p:nvPr/>
        </p:nvGraphicFramePr>
        <p:xfrm>
          <a:off x="6945313" y="2320924"/>
          <a:ext cx="522287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50" name="Equation" r:id="rId6" imgW="431613" imgH="203112" progId="Equation.DSMT4">
                  <p:embed/>
                </p:oleObj>
              </mc:Choice>
              <mc:Fallback>
                <p:oleObj name="Equation" r:id="rId6" imgW="431613" imgH="203112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5313" y="2320924"/>
                        <a:ext cx="522287" cy="442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8"/>
          <p:cNvGraphicFramePr>
            <a:graphicFrameLocks noChangeAspect="1"/>
          </p:cNvGraphicFramePr>
          <p:nvPr/>
        </p:nvGraphicFramePr>
        <p:xfrm>
          <a:off x="8001000" y="6121400"/>
          <a:ext cx="533400" cy="302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51" name="Equation" r:id="rId8" imgW="431613" imgH="203112" progId="Equation.DSMT4">
                  <p:embed/>
                </p:oleObj>
              </mc:Choice>
              <mc:Fallback>
                <p:oleObj name="Equation" r:id="rId8" imgW="431613" imgH="203112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6121400"/>
                        <a:ext cx="533400" cy="3022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689600" y="3741736"/>
            <a:ext cx="32258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NH</a:t>
            </a:r>
            <a:r>
              <a:rPr lang="en-US" sz="2200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, -COOH, -OH </a:t>
            </a:r>
            <a:endParaRPr lang="en-US" sz="2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686425" y="6073775"/>
            <a:ext cx="4371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N-[CH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-COOH 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(-HN-[CH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-CO-)n +nH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608637" y="2357438"/>
            <a:ext cx="4068763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Monome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Polime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+ H</a:t>
            </a:r>
            <a:r>
              <a:rPr lang="en-US" sz="21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grpSp>
        <p:nvGrpSpPr>
          <p:cNvPr id="20" name="Group 51"/>
          <p:cNvGrpSpPr>
            <a:grpSpLocks/>
          </p:cNvGrpSpPr>
          <p:nvPr/>
        </p:nvGrpSpPr>
        <p:grpSpPr bwMode="auto">
          <a:xfrm>
            <a:off x="152400" y="304799"/>
            <a:ext cx="6476883" cy="967949"/>
            <a:chOff x="1938" y="2005"/>
            <a:chExt cx="3790" cy="341"/>
          </a:xfrm>
        </p:grpSpPr>
        <p:sp>
          <p:nvSpPr>
            <p:cNvPr id="21" name="AutoShape 17"/>
            <p:cNvSpPr>
              <a:spLocks noChangeArrowheads="1"/>
            </p:cNvSpPr>
            <p:nvPr/>
          </p:nvSpPr>
          <p:spPr bwMode="auto">
            <a:xfrm>
              <a:off x="2161" y="2028"/>
              <a:ext cx="2831" cy="27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9F5D5"/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74A73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/>
              <a:endParaRPr lang="vi-VN" sz="180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22" name="Text Box 21"/>
            <p:cNvSpPr txBox="1">
              <a:spLocks noChangeArrowheads="1"/>
            </p:cNvSpPr>
            <p:nvPr/>
          </p:nvSpPr>
          <p:spPr bwMode="auto">
            <a:xfrm>
              <a:off x="2439" y="2043"/>
              <a:ext cx="2253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2400" b="1">
                  <a:solidFill>
                    <a:schemeClr val="bg1"/>
                  </a:solidFill>
                  <a:cs typeface="Arial" charset="0"/>
                </a:rPr>
                <a:t>Click to add Title</a:t>
              </a:r>
            </a:p>
          </p:txBody>
        </p:sp>
        <p:sp>
          <p:nvSpPr>
            <p:cNvPr id="23" name="AutoShape 23"/>
            <p:cNvSpPr>
              <a:spLocks noChangeArrowheads="1"/>
            </p:cNvSpPr>
            <p:nvPr/>
          </p:nvSpPr>
          <p:spPr bwMode="gray">
            <a:xfrm>
              <a:off x="2161" y="2028"/>
              <a:ext cx="3433" cy="27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9EC4FC"/>
                </a:gs>
                <a:gs pos="100000">
                  <a:srgbClr val="2049F8"/>
                </a:gs>
              </a:gsLst>
              <a:lin ang="0" scaled="1"/>
            </a:gradFill>
            <a:ln w="38100" algn="ctr">
              <a:solidFill>
                <a:srgbClr val="6D85E9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/>
              <a:endParaRPr lang="vi-VN" sz="180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24" name="Text Box 26"/>
            <p:cNvSpPr txBox="1">
              <a:spLocks noChangeArrowheads="1"/>
            </p:cNvSpPr>
            <p:nvPr/>
          </p:nvSpPr>
          <p:spPr bwMode="gray">
            <a:xfrm>
              <a:off x="2208" y="2064"/>
              <a:ext cx="3520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b="1" dirty="0">
                  <a:solidFill>
                    <a:srgbClr val="FFFF00"/>
                  </a:solidFill>
                  <a:latin typeface=".VnTimeH" pitchFamily="34" charset="0"/>
                </a:rPr>
                <a:t>   </a:t>
              </a:r>
              <a:r>
                <a:rPr lang="en-US" b="1" dirty="0" smtClean="0">
                  <a:solidFill>
                    <a:srgbClr val="FFFF00"/>
                  </a:solidFill>
                  <a:latin typeface=".VnTimeH" pitchFamily="34" charset="0"/>
                </a:rPr>
                <a:t>   </a:t>
              </a:r>
              <a:r>
                <a:rPr lang="en-US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 PHÁP ĐIỀU CHẾ 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Oval 18"/>
            <p:cNvSpPr>
              <a:spLocks noChangeArrowheads="1"/>
            </p:cNvSpPr>
            <p:nvPr/>
          </p:nvSpPr>
          <p:spPr bwMode="auto">
            <a:xfrm rot="1758052">
              <a:off x="1953" y="2017"/>
              <a:ext cx="536" cy="329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2F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 rtl="1"/>
              <a:endParaRPr lang="vi-VN" sz="180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26" name="Oval 24"/>
            <p:cNvSpPr>
              <a:spLocks noChangeArrowheads="1"/>
            </p:cNvSpPr>
            <p:nvPr/>
          </p:nvSpPr>
          <p:spPr bwMode="gray">
            <a:xfrm rot="1758052">
              <a:off x="1953" y="2017"/>
              <a:ext cx="536" cy="329"/>
            </a:xfrm>
            <a:prstGeom prst="ellipse">
              <a:avLst/>
            </a:prstGeom>
            <a:solidFill>
              <a:srgbClr val="5549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 rtl="1"/>
              <a:endParaRPr lang="vi-VN" sz="180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27" name="Oval 19"/>
            <p:cNvSpPr>
              <a:spLocks noChangeArrowheads="1"/>
            </p:cNvSpPr>
            <p:nvPr/>
          </p:nvSpPr>
          <p:spPr bwMode="auto">
            <a:xfrm rot="1758052">
              <a:off x="1938" y="2005"/>
              <a:ext cx="536" cy="329"/>
            </a:xfrm>
            <a:prstGeom prst="ellipse">
              <a:avLst/>
            </a:prstGeom>
            <a:gradFill rotWithShape="1">
              <a:gsLst>
                <a:gs pos="0">
                  <a:srgbClr val="74A731"/>
                </a:gs>
                <a:gs pos="100000">
                  <a:srgbClr val="364D17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 rtl="1"/>
              <a:endParaRPr lang="vi-VN" sz="180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28" name="Text Box 22"/>
            <p:cNvSpPr txBox="1">
              <a:spLocks noChangeArrowheads="1"/>
            </p:cNvSpPr>
            <p:nvPr/>
          </p:nvSpPr>
          <p:spPr bwMode="auto">
            <a:xfrm>
              <a:off x="2077" y="2019"/>
              <a:ext cx="240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3200" b="1">
                  <a:solidFill>
                    <a:schemeClr val="bg1"/>
                  </a:solidFill>
                  <a:cs typeface="Arial" charset="0"/>
                </a:rPr>
                <a:t>2</a:t>
              </a:r>
            </a:p>
          </p:txBody>
        </p:sp>
        <p:sp>
          <p:nvSpPr>
            <p:cNvPr id="29" name="Oval 25"/>
            <p:cNvSpPr>
              <a:spLocks noChangeArrowheads="1"/>
            </p:cNvSpPr>
            <p:nvPr/>
          </p:nvSpPr>
          <p:spPr bwMode="gray">
            <a:xfrm rot="1758052">
              <a:off x="1938" y="2005"/>
              <a:ext cx="536" cy="329"/>
            </a:xfrm>
            <a:prstGeom prst="ellipse">
              <a:avLst/>
            </a:prstGeom>
            <a:gradFill rotWithShape="1">
              <a:gsLst>
                <a:gs pos="0">
                  <a:srgbClr val="95A8FB"/>
                </a:gs>
                <a:gs pos="100000">
                  <a:srgbClr val="454E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 rtl="1"/>
              <a:endParaRPr lang="vi-VN" sz="180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30" name="Oval 20"/>
            <p:cNvSpPr>
              <a:spLocks noChangeArrowheads="1"/>
            </p:cNvSpPr>
            <p:nvPr/>
          </p:nvSpPr>
          <p:spPr bwMode="auto">
            <a:xfrm>
              <a:off x="1991" y="2026"/>
              <a:ext cx="241" cy="18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 rtl="1"/>
              <a:endParaRPr lang="vi-VN" sz="1800">
                <a:solidFill>
                  <a:schemeClr val="bg1"/>
                </a:solidFill>
                <a:cs typeface="Arial" charset="0"/>
              </a:endParaRPr>
            </a:p>
          </p:txBody>
        </p:sp>
        <p:pic>
          <p:nvPicPr>
            <p:cNvPr id="31" name="Picture 27" descr="Picture1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8" y="2024"/>
              <a:ext cx="24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Text Box 28"/>
            <p:cNvSpPr txBox="1">
              <a:spLocks noChangeArrowheads="1"/>
            </p:cNvSpPr>
            <p:nvPr/>
          </p:nvSpPr>
          <p:spPr bwMode="gray">
            <a:xfrm>
              <a:off x="2055" y="2016"/>
              <a:ext cx="354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2400" b="1" dirty="0" smtClean="0">
                  <a:solidFill>
                    <a:srgbClr val="FFFF00"/>
                  </a:solidFill>
                  <a:latin typeface=".VnTime" pitchFamily="34" charset="0"/>
                  <a:cs typeface="Arial" charset="0"/>
                </a:rPr>
                <a:t>IV.</a:t>
              </a:r>
              <a:endParaRPr lang="en-US" sz="2400" b="1" dirty="0">
                <a:solidFill>
                  <a:srgbClr val="FFFF00"/>
                </a:solidFill>
                <a:latin typeface=".VnTime" pitchFamily="34" charset="0"/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8" grpId="1"/>
      <p:bldP spid="11" grpId="1"/>
      <p:bldP spid="12" grpId="1"/>
      <p:bldP spid="13" grpId="1"/>
      <p:bldP spid="16" grpId="1"/>
      <p:bldP spid="17" grpId="1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14400"/>
            <a:ext cx="8534400" cy="4068762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Cho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</a:t>
            </a:r>
            <a:r>
              <a:rPr lang="en-US" sz="3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CH</a:t>
            </a:r>
            <a:r>
              <a:rPr lang="en-US" sz="3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(1)	                         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3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=CH –Cl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CH</a:t>
            </a:r>
            <a:r>
              <a:rPr lang="en-US" sz="3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=CH-CH=CH</a:t>
            </a:r>
            <a:r>
              <a:rPr lang="en-US" sz="3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H</a:t>
            </a:r>
            <a:r>
              <a:rPr lang="en-US" sz="3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– (CH</a:t>
            </a:r>
            <a:r>
              <a:rPr lang="en-US" sz="3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–COOH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(4)</a:t>
            </a:r>
            <a:b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</a:t>
            </a:r>
            <a:r>
              <a:rPr lang="en-US" sz="3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CH</a:t>
            </a:r>
            <a:r>
              <a:rPr lang="en-US" sz="3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CH</a:t>
            </a:r>
            <a:r>
              <a:rPr lang="en-US" sz="3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(5)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CH</a:t>
            </a:r>
            <a:r>
              <a:rPr lang="en-US" sz="3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 – CH=CH</a:t>
            </a:r>
            <a:r>
              <a:rPr lang="en-US" sz="3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(6) </a:t>
            </a:r>
            <a:b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HOOC –C</a:t>
            </a:r>
            <a:r>
              <a:rPr lang="en-US" sz="3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COOH 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(7)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HO–CH</a:t>
            </a:r>
            <a:r>
              <a:rPr lang="en-US" sz="3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-CH</a:t>
            </a:r>
            <a:r>
              <a:rPr lang="en-US" sz="3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–OH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(8)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05400"/>
            <a:ext cx="8312167" cy="1249363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pư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47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6178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: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29032"/>
            <a:ext cx="8229600" cy="3015673"/>
          </a:xfrm>
        </p:spPr>
        <p:txBody>
          <a:bodyPr>
            <a:noAutofit/>
          </a:bodyPr>
          <a:lstStyle/>
          <a:p>
            <a:pPr>
              <a:spcAft>
                <a:spcPts val="200"/>
              </a:spcAft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nCH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CH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200"/>
              </a:spcAft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nCH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=CH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–Cl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Aft>
                <a:spcPts val="200"/>
              </a:spcAft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=CH-CH=CH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200"/>
              </a:spcAft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nCH3COO–CH=CH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(6)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35077" y="3657600"/>
            <a:ext cx="8229600" cy="7147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ngưng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: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31606" y="4729505"/>
            <a:ext cx="8001000" cy="167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N–(CH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–COOH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(4)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nHOOC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–C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–COOH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(7)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–CH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-CH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–OH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(8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581400" y="1080971"/>
            <a:ext cx="4038600" cy="8161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------&gt;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(- CH</a:t>
            </a:r>
            <a:r>
              <a:rPr lang="en-US" sz="32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-CH</a:t>
            </a:r>
            <a:r>
              <a:rPr lang="en-US" sz="32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)</a:t>
            </a:r>
            <a:r>
              <a:rPr lang="en-US" sz="32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581400" y="1567484"/>
            <a:ext cx="4038600" cy="8161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-------&gt;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(-CH</a:t>
            </a:r>
            <a:r>
              <a:rPr lang="en-US" sz="32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CHCl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-)</a:t>
            </a:r>
            <a:r>
              <a:rPr lang="en-US" sz="32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390103" y="2039765"/>
            <a:ext cx="4724400" cy="8161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----&gt;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(-CH</a:t>
            </a:r>
            <a:r>
              <a:rPr lang="en-US" sz="32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-CH=CH-CH</a:t>
            </a:r>
            <a:r>
              <a:rPr lang="en-US" sz="32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-)</a:t>
            </a:r>
            <a:r>
              <a:rPr lang="en-US" sz="32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49877" y="2608476"/>
            <a:ext cx="4724400" cy="8161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---&gt;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(-CH(OOCCH</a:t>
            </a:r>
            <a:r>
              <a:rPr lang="en-US" sz="32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)–CH</a:t>
            </a:r>
            <a:r>
              <a:rPr lang="en-US" sz="32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-)</a:t>
            </a:r>
            <a:r>
              <a:rPr lang="en-US" sz="32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353232" y="4583155"/>
            <a:ext cx="4724400" cy="8161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---&gt;(-NH-(CH2)</a:t>
            </a:r>
            <a:r>
              <a:rPr lang="en-US" sz="32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-CO-)</a:t>
            </a:r>
            <a:r>
              <a:rPr lang="en-US" sz="32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+H</a:t>
            </a:r>
            <a:r>
              <a:rPr lang="en-US" sz="32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375355" y="5067955"/>
            <a:ext cx="4724400" cy="8161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---&gt;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(-OC-C</a:t>
            </a:r>
            <a:r>
              <a:rPr lang="en-US" sz="32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-COO-)</a:t>
            </a:r>
            <a:r>
              <a:rPr lang="en-US" sz="32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H2O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279490" y="5563114"/>
            <a:ext cx="4945626" cy="8161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----&gt; (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-O –CH</a:t>
            </a:r>
            <a:r>
              <a:rPr lang="en-US" sz="32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–CH</a:t>
            </a:r>
            <a:r>
              <a:rPr lang="en-US" sz="32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)</a:t>
            </a:r>
            <a:r>
              <a:rPr lang="en-US" sz="32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H</a:t>
            </a:r>
            <a:r>
              <a:rPr lang="en-US" sz="32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426791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38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nCH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=CH-CH=CH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+n CH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=CH –C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-----&gt;</a:t>
            </a:r>
          </a:p>
          <a:p>
            <a:endParaRPr lang="en-US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3438832"/>
            <a:ext cx="8534400" cy="90456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nHOOC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–(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3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-COOH + 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35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N–(CH</a:t>
            </a:r>
            <a:r>
              <a:rPr lang="en-US" sz="35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5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–NH</a:t>
            </a:r>
            <a:r>
              <a:rPr lang="en-US" sz="35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--&gt;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2362201"/>
            <a:ext cx="8229600" cy="838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(-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CH=CH-CH</a:t>
            </a:r>
            <a:r>
              <a:rPr lang="en-US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CH</a:t>
            </a:r>
            <a:r>
              <a:rPr lang="en-US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CH(C</a:t>
            </a:r>
            <a:r>
              <a:rPr lang="en-US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–)</a:t>
            </a:r>
            <a:r>
              <a:rPr lang="en-US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4343401"/>
            <a:ext cx="8534400" cy="8381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(-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OC–(CH</a:t>
            </a:r>
            <a:r>
              <a:rPr lang="en-US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-CO–HN–(CH</a:t>
            </a:r>
            <a:r>
              <a:rPr lang="en-US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–NH–)</a:t>
            </a:r>
            <a:r>
              <a:rPr lang="en-US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331188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491" y="228602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7: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polime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pư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956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(-NH-(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-CO-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 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endParaRPr lang="en-US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(-CH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CHCl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-)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               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en-US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(-CH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-CH=CH-CH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-)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 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endParaRPr lang="en-US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(-OC (CH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–CO –NH –(CH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–NH - )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 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(4)</a:t>
            </a:r>
            <a:endParaRPr lang="en-US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(-OC –C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–COO –C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O - )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(5)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205740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(-CH</a:t>
            </a:r>
            <a:r>
              <a:rPr lang="en-US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CHCl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-)</a:t>
            </a:r>
            <a:r>
              <a:rPr lang="en-US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               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en-US" baseline="-25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(-CH</a:t>
            </a:r>
            <a:r>
              <a:rPr lang="en-US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-CH=CH-CH</a:t>
            </a:r>
            <a:r>
              <a:rPr lang="en-US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-)</a:t>
            </a:r>
            <a:r>
              <a:rPr lang="en-US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 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endParaRPr lang="en-US" baseline="-25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735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7045"/>
            <a:ext cx="8229600" cy="16764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PVC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250000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polime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191000"/>
            <a:ext cx="8229600" cy="914400"/>
          </a:xfrm>
        </p:spPr>
        <p:txBody>
          <a:bodyPr/>
          <a:lstStyle/>
          <a:p>
            <a:r>
              <a:rPr lang="en-US" dirty="0" smtClean="0"/>
              <a:t>62,5n = 250000 -----&gt; n = (250000:62,5)= 4000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33549" y="2063445"/>
            <a:ext cx="28194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(-CH</a:t>
            </a:r>
            <a:r>
              <a:rPr lang="en-US" sz="28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CHCl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-)</a:t>
            </a:r>
            <a:r>
              <a:rPr lang="en-US" sz="28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/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 = 62, 5 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08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7"/>
          <p:cNvSpPr txBox="1">
            <a:spLocks noChangeArrowheads="1"/>
          </p:cNvSpPr>
          <p:nvPr/>
        </p:nvSpPr>
        <p:spPr bwMode="auto">
          <a:xfrm>
            <a:off x="591917" y="1815405"/>
            <a:ext cx="869180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/>
            <a:r>
              <a:rPr lang="en-US" sz="3200" dirty="0"/>
              <a:t>   </a:t>
            </a:r>
            <a:r>
              <a:rPr lang="en-US" sz="3200" dirty="0" smtClean="0"/>
              <a:t> </a:t>
            </a:r>
            <a:r>
              <a:rPr lang="en-US" sz="32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Polime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endParaRPr lang="en-US" sz="32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polime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dẻo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,….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1"/>
          <p:cNvGrpSpPr>
            <a:grpSpLocks/>
          </p:cNvGrpSpPr>
          <p:nvPr/>
        </p:nvGrpSpPr>
        <p:grpSpPr bwMode="auto">
          <a:xfrm>
            <a:off x="152400" y="304799"/>
            <a:ext cx="6476883" cy="967949"/>
            <a:chOff x="1938" y="2005"/>
            <a:chExt cx="3790" cy="341"/>
          </a:xfrm>
        </p:grpSpPr>
        <p:sp>
          <p:nvSpPr>
            <p:cNvPr id="7" name="AutoShape 17"/>
            <p:cNvSpPr>
              <a:spLocks noChangeArrowheads="1"/>
            </p:cNvSpPr>
            <p:nvPr/>
          </p:nvSpPr>
          <p:spPr bwMode="auto">
            <a:xfrm>
              <a:off x="2161" y="2028"/>
              <a:ext cx="2831" cy="27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9F5D5"/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74A73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/>
              <a:endParaRPr lang="vi-VN" sz="180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8" name="Text Box 21"/>
            <p:cNvSpPr txBox="1">
              <a:spLocks noChangeArrowheads="1"/>
            </p:cNvSpPr>
            <p:nvPr/>
          </p:nvSpPr>
          <p:spPr bwMode="auto">
            <a:xfrm>
              <a:off x="2439" y="2043"/>
              <a:ext cx="2253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2400" b="1">
                  <a:solidFill>
                    <a:schemeClr val="bg1"/>
                  </a:solidFill>
                  <a:cs typeface="Arial" charset="0"/>
                </a:rPr>
                <a:t>Click to add Title</a:t>
              </a:r>
            </a:p>
          </p:txBody>
        </p:sp>
        <p:sp>
          <p:nvSpPr>
            <p:cNvPr id="9" name="AutoShape 23"/>
            <p:cNvSpPr>
              <a:spLocks noChangeArrowheads="1"/>
            </p:cNvSpPr>
            <p:nvPr/>
          </p:nvSpPr>
          <p:spPr bwMode="gray">
            <a:xfrm>
              <a:off x="2161" y="2028"/>
              <a:ext cx="3433" cy="27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9EC4FC"/>
                </a:gs>
                <a:gs pos="100000">
                  <a:srgbClr val="2049F8"/>
                </a:gs>
              </a:gsLst>
              <a:lin ang="0" scaled="1"/>
            </a:gradFill>
            <a:ln w="38100" algn="ctr">
              <a:solidFill>
                <a:srgbClr val="6D85E9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/>
              <a:endParaRPr lang="vi-VN" sz="180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10" name="Text Box 26"/>
            <p:cNvSpPr txBox="1">
              <a:spLocks noChangeArrowheads="1"/>
            </p:cNvSpPr>
            <p:nvPr/>
          </p:nvSpPr>
          <p:spPr bwMode="gray">
            <a:xfrm>
              <a:off x="2208" y="2064"/>
              <a:ext cx="3520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b="1" dirty="0">
                  <a:solidFill>
                    <a:srgbClr val="FFFF00"/>
                  </a:solidFill>
                  <a:latin typeface=".VnTimeH" pitchFamily="34" charset="0"/>
                </a:rPr>
                <a:t>   </a:t>
              </a:r>
              <a:r>
                <a:rPr lang="en-US" b="1" dirty="0" smtClean="0">
                  <a:solidFill>
                    <a:srgbClr val="FFFF00"/>
                  </a:solidFill>
                  <a:latin typeface=".VnTimeH" pitchFamily="34" charset="0"/>
                </a:rPr>
                <a:t>   </a:t>
              </a:r>
              <a:r>
                <a:rPr lang="en-US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ỨNG DỤNG 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Oval 18"/>
            <p:cNvSpPr>
              <a:spLocks noChangeArrowheads="1"/>
            </p:cNvSpPr>
            <p:nvPr/>
          </p:nvSpPr>
          <p:spPr bwMode="auto">
            <a:xfrm rot="1758052">
              <a:off x="1953" y="2017"/>
              <a:ext cx="536" cy="329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2F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 rtl="1"/>
              <a:endParaRPr lang="vi-VN" sz="180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12" name="Oval 24"/>
            <p:cNvSpPr>
              <a:spLocks noChangeArrowheads="1"/>
            </p:cNvSpPr>
            <p:nvPr/>
          </p:nvSpPr>
          <p:spPr bwMode="gray">
            <a:xfrm rot="1758052">
              <a:off x="1953" y="2017"/>
              <a:ext cx="536" cy="329"/>
            </a:xfrm>
            <a:prstGeom prst="ellipse">
              <a:avLst/>
            </a:prstGeom>
            <a:solidFill>
              <a:srgbClr val="5549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 rtl="1"/>
              <a:endParaRPr lang="vi-VN" sz="180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13" name="Oval 19"/>
            <p:cNvSpPr>
              <a:spLocks noChangeArrowheads="1"/>
            </p:cNvSpPr>
            <p:nvPr/>
          </p:nvSpPr>
          <p:spPr bwMode="auto">
            <a:xfrm rot="1758052">
              <a:off x="1938" y="2005"/>
              <a:ext cx="536" cy="329"/>
            </a:xfrm>
            <a:prstGeom prst="ellipse">
              <a:avLst/>
            </a:prstGeom>
            <a:gradFill rotWithShape="1">
              <a:gsLst>
                <a:gs pos="0">
                  <a:srgbClr val="74A731"/>
                </a:gs>
                <a:gs pos="100000">
                  <a:srgbClr val="364D17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 rtl="1"/>
              <a:endParaRPr lang="vi-VN" sz="180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14" name="Text Box 22"/>
            <p:cNvSpPr txBox="1">
              <a:spLocks noChangeArrowheads="1"/>
            </p:cNvSpPr>
            <p:nvPr/>
          </p:nvSpPr>
          <p:spPr bwMode="auto">
            <a:xfrm>
              <a:off x="2077" y="2019"/>
              <a:ext cx="240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3200" b="1">
                  <a:solidFill>
                    <a:schemeClr val="bg1"/>
                  </a:solidFill>
                  <a:cs typeface="Arial" charset="0"/>
                </a:rPr>
                <a:t>2</a:t>
              </a:r>
            </a:p>
          </p:txBody>
        </p:sp>
        <p:sp>
          <p:nvSpPr>
            <p:cNvPr id="15" name="Oval 25"/>
            <p:cNvSpPr>
              <a:spLocks noChangeArrowheads="1"/>
            </p:cNvSpPr>
            <p:nvPr/>
          </p:nvSpPr>
          <p:spPr bwMode="gray">
            <a:xfrm rot="1758052">
              <a:off x="1938" y="2005"/>
              <a:ext cx="536" cy="329"/>
            </a:xfrm>
            <a:prstGeom prst="ellipse">
              <a:avLst/>
            </a:prstGeom>
            <a:gradFill rotWithShape="1">
              <a:gsLst>
                <a:gs pos="0">
                  <a:srgbClr val="95A8FB"/>
                </a:gs>
                <a:gs pos="100000">
                  <a:srgbClr val="454E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 rtl="1"/>
              <a:endParaRPr lang="vi-VN" sz="180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16" name="Oval 20"/>
            <p:cNvSpPr>
              <a:spLocks noChangeArrowheads="1"/>
            </p:cNvSpPr>
            <p:nvPr/>
          </p:nvSpPr>
          <p:spPr bwMode="auto">
            <a:xfrm>
              <a:off x="1991" y="2026"/>
              <a:ext cx="241" cy="18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 rtl="1"/>
              <a:endParaRPr lang="vi-VN" sz="1800">
                <a:solidFill>
                  <a:schemeClr val="bg1"/>
                </a:solidFill>
                <a:cs typeface="Arial" charset="0"/>
              </a:endParaRPr>
            </a:p>
          </p:txBody>
        </p:sp>
        <p:pic>
          <p:nvPicPr>
            <p:cNvPr id="17" name="Picture 27" descr="Picture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8" y="2024"/>
              <a:ext cx="24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 Box 28"/>
            <p:cNvSpPr txBox="1">
              <a:spLocks noChangeArrowheads="1"/>
            </p:cNvSpPr>
            <p:nvPr/>
          </p:nvSpPr>
          <p:spPr bwMode="gray">
            <a:xfrm>
              <a:off x="2090" y="2110"/>
              <a:ext cx="283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2400" b="1" dirty="0" smtClean="0">
                  <a:solidFill>
                    <a:srgbClr val="FFFF00"/>
                  </a:solidFill>
                  <a:latin typeface=".VnTime" pitchFamily="34" charset="0"/>
                  <a:cs typeface="Arial" charset="0"/>
                </a:rPr>
                <a:t>V.</a:t>
              </a:r>
              <a:endParaRPr lang="en-US" sz="2400" b="1" dirty="0">
                <a:solidFill>
                  <a:srgbClr val="FFFF00"/>
                </a:solidFill>
                <a:latin typeface=".VnTime" pitchFamily="34" charset="0"/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 descr="Kết quả hình ảnh cho luyen tap polime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3795" name="Picture 4" descr="Kết quả hình ảnh cho luyen tap poli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28600" y="142875"/>
            <a:ext cx="8610600" cy="9239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Polime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pic>
        <p:nvPicPr>
          <p:cNvPr id="14341" name="Picture 5" descr="cao su thiên nhiê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000"/>
            <a:ext cx="3429000" cy="2606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2528389476_e0a9dd62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066800"/>
            <a:ext cx="3048000" cy="266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1676400" y="3267075"/>
            <a:ext cx="1524000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6172200" y="3190875"/>
            <a:ext cx="1427163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tằm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46" name="Picture 10" descr="bongvai10090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810000"/>
            <a:ext cx="3200400" cy="266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733800" y="6019800"/>
            <a:ext cx="2209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 C</a:t>
            </a:r>
            <a:r>
              <a:rPr lang="en-US" sz="2400"/>
              <a:t>ây bông</a:t>
            </a:r>
          </a:p>
        </p:txBody>
      </p:sp>
      <p:sp>
        <p:nvSpPr>
          <p:cNvPr id="2" name="Left Arrow 1">
            <a:hlinkClick r:id="rId5" action="ppaction://hlinksldjump"/>
          </p:cNvPr>
          <p:cNvSpPr/>
          <p:nvPr/>
        </p:nvSpPr>
        <p:spPr>
          <a:xfrm>
            <a:off x="8153400" y="4048125"/>
            <a:ext cx="419100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13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32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82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320"/>
                            </p:stCondLst>
                            <p:childTnLst>
                              <p:par>
                                <p:cTn id="3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 animBg="1"/>
      <p:bldP spid="14344" grpId="0" animBg="1"/>
      <p:bldP spid="1434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86200"/>
            <a:ext cx="38100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7" descr="Kết quả hình ảnh cho nhự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381000"/>
            <a:ext cx="3903663" cy="310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 descr="Hình ảnh có liên qua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499" y="304800"/>
            <a:ext cx="4533901" cy="3200400"/>
          </a:xfrm>
          <a:prstGeom prst="rect">
            <a:avLst/>
          </a:prstGeom>
          <a:noFill/>
        </p:spPr>
      </p:pic>
      <p:pic>
        <p:nvPicPr>
          <p:cNvPr id="7177" name="Picture 9" descr="Hình ảnh có liên qua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62500" y="3810000"/>
            <a:ext cx="41529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 descr="sợi Vis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4648200" cy="322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09800"/>
            <a:ext cx="4419600" cy="321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3116263" y="1670050"/>
            <a:ext cx="30559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latin typeface="Times New Roman" pitchFamily="18" charset="0"/>
              </a:rPr>
              <a:t>Tơ visco, tơ axetat</a:t>
            </a:r>
            <a:r>
              <a:rPr lang="en-US" sz="2800" b="1">
                <a:latin typeface=".VnTime" pitchFamily="34" charset="0"/>
              </a:rPr>
              <a:t> </a:t>
            </a: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685800" y="228600"/>
            <a:ext cx="8153400" cy="92333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Polime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anose="02020603050405020304" pitchFamily="18" charset="0"/>
              </a:rPr>
              <a:t>bán</a:t>
            </a:r>
            <a:r>
              <a:rPr lang="en-US" sz="26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anose="02020603050405020304" pitchFamily="18" charset="0"/>
              </a:rPr>
              <a:t>tổng</a:t>
            </a:r>
            <a:r>
              <a:rPr lang="en-US" sz="26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anose="02020603050405020304" pitchFamily="18" charset="0"/>
              </a:rPr>
              <a:t>hợp</a:t>
            </a:r>
            <a:r>
              <a:rPr lang="en-US" sz="2600" b="1" dirty="0" smtClean="0">
                <a:latin typeface="Times New Roman" pitchFamily="18" charset="0"/>
                <a:cs typeface="Times New Roman" panose="02020603050405020304" pitchFamily="18" charset="0"/>
              </a:rPr>
              <a:t> (</a:t>
            </a:r>
            <a:r>
              <a:rPr lang="en-US" sz="2600" b="1" dirty="0" err="1" smtClean="0">
                <a:latin typeface="Times New Roman" pitchFamily="18" charset="0"/>
                <a:cs typeface="Times New Roman" panose="02020603050405020304" pitchFamily="18" charset="0"/>
              </a:rPr>
              <a:t>nhân</a:t>
            </a:r>
            <a:r>
              <a:rPr lang="en-US" sz="2600" b="1" dirty="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anose="02020603050405020304" pitchFamily="18" charset="0"/>
              </a:rPr>
              <a:t>tạo</a:t>
            </a:r>
            <a:r>
              <a:rPr lang="en-US" sz="2600" b="1" dirty="0" smtClean="0">
                <a:latin typeface="Times New Roman" pitchFamily="18" charset="0"/>
                <a:cs typeface="Times New Roman" panose="02020603050405020304" pitchFamily="18" charset="0"/>
              </a:rPr>
              <a:t>)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(do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polime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b="1" dirty="0"/>
              <a:t>)</a:t>
            </a:r>
            <a:endParaRPr lang="en-US" sz="2600" b="1" dirty="0">
              <a:latin typeface=".VnTime" pitchFamily="34" charset="0"/>
            </a:endParaRPr>
          </a:p>
        </p:txBody>
      </p:sp>
      <p:sp>
        <p:nvSpPr>
          <p:cNvPr id="2" name="Left Arrow 1">
            <a:hlinkClick r:id="rId4" action="ppaction://hlinksldjump"/>
          </p:cNvPr>
          <p:cNvSpPr/>
          <p:nvPr/>
        </p:nvSpPr>
        <p:spPr>
          <a:xfrm>
            <a:off x="8458200" y="5447583"/>
            <a:ext cx="368710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38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066800" y="990600"/>
            <a:ext cx="2971800" cy="4572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400" b="1" dirty="0" err="1"/>
              <a:t>Polime</a:t>
            </a:r>
            <a:r>
              <a:rPr lang="en-US" sz="2400" b="1" dirty="0"/>
              <a:t> </a:t>
            </a:r>
            <a:r>
              <a:rPr lang="en-US" sz="2400" b="1" dirty="0" err="1"/>
              <a:t>trùng</a:t>
            </a:r>
            <a:r>
              <a:rPr lang="en-US" sz="2400" b="1" dirty="0"/>
              <a:t> </a:t>
            </a:r>
            <a:r>
              <a:rPr lang="en-US" sz="2400" b="1" dirty="0" err="1"/>
              <a:t>hợp</a:t>
            </a:r>
            <a:endParaRPr lang="en-US" sz="2400" b="1" dirty="0"/>
          </a:p>
        </p:txBody>
      </p:sp>
      <p:pic>
        <p:nvPicPr>
          <p:cNvPr id="16389" name="Picture 5" descr="nilo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24000"/>
            <a:ext cx="306863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 descr="Nhu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47800"/>
            <a:ext cx="2971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5638801" y="3048000"/>
            <a:ext cx="1524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>
                <a:latin typeface="Times New Roman" pitchFamily="18" charset="0"/>
              </a:rPr>
              <a:t>Nilon-6,6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1787525" y="3124200"/>
            <a:ext cx="1412875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latin typeface="Times New Roman" pitchFamily="18" charset="0"/>
              </a:rPr>
              <a:t>Nhựa PE</a:t>
            </a: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4876800" y="990600"/>
            <a:ext cx="3302000" cy="4616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vi-VN" sz="2400" b="1" dirty="0"/>
              <a:t>Polime trùng ngưng</a:t>
            </a:r>
          </a:p>
        </p:txBody>
      </p:sp>
      <p:pic>
        <p:nvPicPr>
          <p:cNvPr id="16395" name="Picture 11" descr="ANd9GcTIcD_4Y9gd4nt7mOK5T3UZydThESZwEez2kK-OKwe5UJaAr1Dm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44925"/>
            <a:ext cx="2895600" cy="217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1724891" y="5486400"/>
            <a:ext cx="1551709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/>
              <a:t>Nhựa</a:t>
            </a:r>
            <a:r>
              <a:rPr lang="en-US" sz="2400" b="1" dirty="0"/>
              <a:t> PVC</a:t>
            </a:r>
          </a:p>
        </p:txBody>
      </p:sp>
      <p:pic>
        <p:nvPicPr>
          <p:cNvPr id="16399" name="Picture 15" descr="khuelm03-19-12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86200"/>
            <a:ext cx="3073400" cy="209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5992091" y="5486400"/>
            <a:ext cx="1323109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 smtClean="0"/>
              <a:t>Nilon</a:t>
            </a:r>
            <a:r>
              <a:rPr lang="en-US" sz="2400" b="1" dirty="0" smtClean="0"/>
              <a:t> _6</a:t>
            </a:r>
            <a:endParaRPr lang="en-US" sz="2400" b="1" dirty="0"/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1600200" y="76200"/>
            <a:ext cx="6578600" cy="88582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b="1" dirty="0" err="1">
                <a:latin typeface=".VnTime" pitchFamily="34" charset="0"/>
              </a:rPr>
              <a:t>Polime</a:t>
            </a:r>
            <a:r>
              <a:rPr lang="en-US" sz="2600" b="1" dirty="0">
                <a:latin typeface=".VnTime" pitchFamily="34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</a:rPr>
              <a:t>tổng</a:t>
            </a:r>
            <a:r>
              <a:rPr lang="en-US" sz="2600" b="1" dirty="0" smtClean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hợp</a:t>
            </a:r>
            <a:r>
              <a:rPr lang="en-US" sz="2600" b="1" dirty="0">
                <a:latin typeface=".VnTime" pitchFamily="34" charset="0"/>
              </a:rPr>
              <a:t> </a:t>
            </a:r>
            <a:br>
              <a:rPr lang="en-US" sz="2600" b="1" dirty="0">
                <a:latin typeface=".VnTime" pitchFamily="34" charset="0"/>
              </a:rPr>
            </a:b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     (do 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600" b="1" dirty="0" smtClean="0">
                <a:latin typeface=".VnTime" pitchFamily="34" charset="0"/>
              </a:rPr>
              <a:t>)</a:t>
            </a:r>
            <a:endParaRPr lang="en-US" sz="2600" b="1" dirty="0">
              <a:latin typeface=".VnTime" pitchFamily="34" charset="0"/>
            </a:endParaRPr>
          </a:p>
        </p:txBody>
      </p:sp>
      <p:sp>
        <p:nvSpPr>
          <p:cNvPr id="2" name="Left Arrow 1">
            <a:hlinkClick r:id="rId9" action="ppaction://hlinksldjump"/>
          </p:cNvPr>
          <p:cNvSpPr/>
          <p:nvPr/>
        </p:nvSpPr>
        <p:spPr>
          <a:xfrm>
            <a:off x="8610600" y="5789613"/>
            <a:ext cx="391806" cy="533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50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/>
      <p:bldP spid="16391" grpId="0" animBg="1"/>
      <p:bldP spid="16392" grpId="0" animBg="1"/>
      <p:bldP spid="16393" grpId="0" animBg="1"/>
      <p:bldP spid="16396" grpId="0" animBg="1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2" name="Text Box 4"/>
          <p:cNvSpPr txBox="1">
            <a:spLocks noChangeArrowheads="1"/>
          </p:cNvSpPr>
          <p:nvPr/>
        </p:nvSpPr>
        <p:spPr bwMode="auto">
          <a:xfrm>
            <a:off x="253038" y="1038191"/>
            <a:ext cx="86623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Polime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19" name="Text Box 9"/>
          <p:cNvSpPr txBox="1">
            <a:spLocks noChangeArrowheads="1"/>
          </p:cNvSpPr>
          <p:nvPr/>
        </p:nvSpPr>
        <p:spPr bwMode="auto">
          <a:xfrm>
            <a:off x="5497512" y="2579588"/>
            <a:ext cx="2616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40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938" name="Text Box 10"/>
          <p:cNvSpPr txBox="1">
            <a:spLocks noChangeArrowheads="1"/>
          </p:cNvSpPr>
          <p:nvPr/>
        </p:nvSpPr>
        <p:spPr bwMode="auto">
          <a:xfrm>
            <a:off x="1298575" y="2000151"/>
            <a:ext cx="668965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A.Xenlulozơ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B.Nilon-6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C.Poli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(vinyl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clorua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      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D.Poli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etylen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terephtalat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940" name="Text Box 12"/>
          <p:cNvSpPr txBox="1">
            <a:spLocks noChangeArrowheads="1"/>
          </p:cNvSpPr>
          <p:nvPr/>
        </p:nvSpPr>
        <p:spPr bwMode="auto">
          <a:xfrm>
            <a:off x="381000" y="3620690"/>
            <a:ext cx="8839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Polime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941" name="Text Box 13"/>
          <p:cNvSpPr txBox="1">
            <a:spLocks noChangeArrowheads="1"/>
          </p:cNvSpPr>
          <p:nvPr/>
        </p:nvSpPr>
        <p:spPr bwMode="auto">
          <a:xfrm>
            <a:off x="1209675" y="4778276"/>
            <a:ext cx="509787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Xenlulozơ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C.Polibuta-1,3-đien          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Nilon-6,6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826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0383" y="-119924"/>
            <a:ext cx="5346700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4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4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4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4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4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4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4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4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4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4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4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4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4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4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4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4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2" grpId="0"/>
      <p:bldP spid="12494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ext Box 2"/>
          <p:cNvSpPr txBox="1">
            <a:spLocks noChangeArrowheads="1"/>
          </p:cNvSpPr>
          <p:nvPr/>
        </p:nvSpPr>
        <p:spPr bwMode="auto">
          <a:xfrm>
            <a:off x="533400" y="228600"/>
            <a:ext cx="7848600" cy="592138"/>
          </a:xfrm>
          <a:prstGeom prst="rect">
            <a:avLst/>
          </a:prstGeom>
          <a:noFill/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</a:rPr>
              <a:t>Câu</a:t>
            </a:r>
            <a:r>
              <a:rPr lang="en-US" sz="3200" b="1" u="sng" dirty="0">
                <a:latin typeface="Times New Roman" pitchFamily="18" charset="0"/>
              </a:rPr>
              <a:t> </a:t>
            </a:r>
            <a:r>
              <a:rPr lang="en-US" sz="3200" b="1" u="sng" dirty="0" smtClean="0">
                <a:latin typeface="Times New Roman" pitchFamily="18" charset="0"/>
              </a:rPr>
              <a:t>3</a:t>
            </a:r>
            <a:r>
              <a:rPr lang="en-US" sz="3200" b="1" dirty="0" smtClean="0">
                <a:latin typeface="Times New Roman" pitchFamily="18" charset="0"/>
              </a:rPr>
              <a:t>: </a:t>
            </a:r>
            <a:r>
              <a:rPr lang="en-US" sz="3200" b="1" dirty="0" err="1">
                <a:latin typeface="Times New Roman" pitchFamily="18" charset="0"/>
              </a:rPr>
              <a:t>Phát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biểu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nào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sau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đây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đúng</a:t>
            </a:r>
            <a:r>
              <a:rPr lang="en-US" sz="3200" b="1" dirty="0">
                <a:latin typeface="Times New Roman" pitchFamily="18" charset="0"/>
              </a:rPr>
              <a:t> ?</a:t>
            </a:r>
          </a:p>
        </p:txBody>
      </p:sp>
      <p:sp>
        <p:nvSpPr>
          <p:cNvPr id="123907" name="Text Box 3"/>
          <p:cNvSpPr txBox="1">
            <a:spLocks noChangeArrowheads="1"/>
          </p:cNvSpPr>
          <p:nvPr/>
        </p:nvSpPr>
        <p:spPr bwMode="auto">
          <a:xfrm>
            <a:off x="381000" y="762000"/>
            <a:ext cx="8342313" cy="15541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200">
                <a:latin typeface="Times New Roman" pitchFamily="18" charset="0"/>
              </a:rPr>
              <a:t>A. Polime là những dẫn xuất hidrocacbon có phân</a:t>
            </a:r>
          </a:p>
          <a:p>
            <a:pPr eaLnBrk="0" hangingPunct="0"/>
            <a:r>
              <a:rPr lang="en-US" sz="3200">
                <a:latin typeface="Times New Roman" pitchFamily="18" charset="0"/>
              </a:rPr>
              <a:t>     tử khối rất lớn do nhiều đơn vị nhỏ (gọi là mắt</a:t>
            </a:r>
          </a:p>
          <a:p>
            <a:pPr eaLnBrk="0" hangingPunct="0"/>
            <a:r>
              <a:rPr lang="en-US" sz="3200">
                <a:latin typeface="Times New Roman" pitchFamily="18" charset="0"/>
              </a:rPr>
              <a:t>     xích) liên kết với nhau tạo nên.</a:t>
            </a:r>
          </a:p>
        </p:txBody>
      </p:sp>
      <p:sp>
        <p:nvSpPr>
          <p:cNvPr id="123908" name="Text Box 4"/>
          <p:cNvSpPr txBox="1">
            <a:spLocks noChangeArrowheads="1"/>
          </p:cNvSpPr>
          <p:nvPr/>
        </p:nvSpPr>
        <p:spPr bwMode="auto">
          <a:xfrm>
            <a:off x="381000" y="2286000"/>
            <a:ext cx="8189913" cy="15541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200" dirty="0">
                <a:latin typeface="Times New Roman" pitchFamily="18" charset="0"/>
              </a:rPr>
              <a:t>B. </a:t>
            </a:r>
            <a:r>
              <a:rPr lang="en-US" sz="3200" dirty="0" err="1">
                <a:latin typeface="Times New Roman" pitchFamily="18" charset="0"/>
              </a:rPr>
              <a:t>Polime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hidrocacbon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phân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tử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khối</a:t>
            </a:r>
            <a:r>
              <a:rPr lang="en-US" sz="3200" dirty="0">
                <a:latin typeface="Times New Roman" pitchFamily="18" charset="0"/>
              </a:rPr>
              <a:t> </a:t>
            </a:r>
          </a:p>
          <a:p>
            <a:pPr eaLnBrk="0" hangingPunct="0"/>
            <a:r>
              <a:rPr lang="en-US" sz="3200" dirty="0">
                <a:latin typeface="Times New Roman" pitchFamily="18" charset="0"/>
              </a:rPr>
              <a:t>     </a:t>
            </a:r>
            <a:r>
              <a:rPr lang="en-US" sz="3200" dirty="0" err="1">
                <a:latin typeface="Times New Roman" pitchFamily="18" charset="0"/>
              </a:rPr>
              <a:t>rất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lớn</a:t>
            </a:r>
            <a:r>
              <a:rPr lang="en-US" sz="3200" dirty="0">
                <a:latin typeface="Times New Roman" pitchFamily="18" charset="0"/>
              </a:rPr>
              <a:t> do </a:t>
            </a:r>
            <a:r>
              <a:rPr lang="en-US" sz="3200" dirty="0" err="1">
                <a:latin typeface="Times New Roman" pitchFamily="18" charset="0"/>
              </a:rPr>
              <a:t>nhiều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đơn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vị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nhỏ</a:t>
            </a:r>
            <a:r>
              <a:rPr lang="en-US" sz="3200" dirty="0">
                <a:latin typeface="Times New Roman" pitchFamily="18" charset="0"/>
              </a:rPr>
              <a:t> (</a:t>
            </a:r>
            <a:r>
              <a:rPr lang="en-US" sz="3200" dirty="0" err="1">
                <a:latin typeface="Times New Roman" pitchFamily="18" charset="0"/>
              </a:rPr>
              <a:t>gọi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mắt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xích</a:t>
            </a:r>
            <a:r>
              <a:rPr lang="en-US" sz="3200" dirty="0">
                <a:latin typeface="Times New Roman" pitchFamily="18" charset="0"/>
              </a:rPr>
              <a:t>) </a:t>
            </a:r>
          </a:p>
          <a:p>
            <a:pPr eaLnBrk="0" hangingPunct="0"/>
            <a:r>
              <a:rPr lang="en-US" sz="3200" dirty="0">
                <a:latin typeface="Times New Roman" pitchFamily="18" charset="0"/>
              </a:rPr>
              <a:t>     </a:t>
            </a:r>
            <a:r>
              <a:rPr lang="en-US" sz="3200" dirty="0" err="1">
                <a:latin typeface="Times New Roman" pitchFamily="18" charset="0"/>
              </a:rPr>
              <a:t>liên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kết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nhau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tạo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nên</a:t>
            </a:r>
            <a:r>
              <a:rPr lang="en-US" sz="3200" dirty="0">
                <a:latin typeface="Times New Roman" pitchFamily="18" charset="0"/>
              </a:rPr>
              <a:t>.</a:t>
            </a:r>
          </a:p>
        </p:txBody>
      </p:sp>
      <p:sp>
        <p:nvSpPr>
          <p:cNvPr id="123909" name="Text Box 5"/>
          <p:cNvSpPr txBox="1">
            <a:spLocks noChangeArrowheads="1"/>
          </p:cNvSpPr>
          <p:nvPr/>
        </p:nvSpPr>
        <p:spPr bwMode="auto">
          <a:xfrm>
            <a:off x="304800" y="3810000"/>
            <a:ext cx="8277225" cy="15541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200" dirty="0">
                <a:latin typeface="Times New Roman" pitchFamily="18" charset="0"/>
              </a:rPr>
              <a:t>C. </a:t>
            </a:r>
            <a:r>
              <a:rPr lang="en-US" sz="3200" dirty="0" err="1">
                <a:latin typeface="Times New Roman" pitchFamily="18" charset="0"/>
              </a:rPr>
              <a:t>Polime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hợp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chất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phân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tử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khối</a:t>
            </a:r>
            <a:r>
              <a:rPr lang="en-US" sz="3200" dirty="0">
                <a:latin typeface="Times New Roman" pitchFamily="18" charset="0"/>
              </a:rPr>
              <a:t> </a:t>
            </a:r>
          </a:p>
          <a:p>
            <a:pPr eaLnBrk="0" hangingPunct="0"/>
            <a:r>
              <a:rPr lang="en-US" sz="3200" dirty="0">
                <a:latin typeface="Times New Roman" pitchFamily="18" charset="0"/>
              </a:rPr>
              <a:t>     </a:t>
            </a:r>
            <a:r>
              <a:rPr lang="en-US" sz="3200" dirty="0" err="1">
                <a:latin typeface="Times New Roman" pitchFamily="18" charset="0"/>
              </a:rPr>
              <a:t>rất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lớn</a:t>
            </a:r>
            <a:r>
              <a:rPr lang="en-US" sz="3200" dirty="0">
                <a:latin typeface="Times New Roman" pitchFamily="18" charset="0"/>
              </a:rPr>
              <a:t> do </a:t>
            </a:r>
            <a:r>
              <a:rPr lang="en-US" sz="3200" dirty="0" err="1">
                <a:latin typeface="Times New Roman" pitchFamily="18" charset="0"/>
              </a:rPr>
              <a:t>nhiều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đơn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vị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cơ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sở</a:t>
            </a:r>
            <a:r>
              <a:rPr lang="en-US" sz="3200" dirty="0">
                <a:latin typeface="Times New Roman" pitchFamily="18" charset="0"/>
              </a:rPr>
              <a:t> (</a:t>
            </a:r>
            <a:r>
              <a:rPr lang="en-US" sz="3200" dirty="0" err="1">
                <a:latin typeface="Times New Roman" pitchFamily="18" charset="0"/>
              </a:rPr>
              <a:t>gọi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mắt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xích</a:t>
            </a:r>
            <a:r>
              <a:rPr lang="en-US" sz="3200" dirty="0">
                <a:latin typeface="Times New Roman" pitchFamily="18" charset="0"/>
              </a:rPr>
              <a:t>) </a:t>
            </a:r>
          </a:p>
          <a:p>
            <a:pPr eaLnBrk="0" hangingPunct="0"/>
            <a:r>
              <a:rPr lang="en-US" sz="3200" dirty="0">
                <a:latin typeface="Times New Roman" pitchFamily="18" charset="0"/>
              </a:rPr>
              <a:t>     </a:t>
            </a:r>
            <a:r>
              <a:rPr lang="en-US" sz="3200" dirty="0" err="1">
                <a:latin typeface="Times New Roman" pitchFamily="18" charset="0"/>
              </a:rPr>
              <a:t>liên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kết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nhau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tạo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nên</a:t>
            </a:r>
            <a:r>
              <a:rPr lang="en-US" sz="3200" dirty="0">
                <a:latin typeface="Times New Roman" pitchFamily="18" charset="0"/>
              </a:rPr>
              <a:t>.</a:t>
            </a:r>
          </a:p>
        </p:txBody>
      </p:sp>
      <p:sp>
        <p:nvSpPr>
          <p:cNvPr id="123911" name="Text Box 7"/>
          <p:cNvSpPr txBox="1">
            <a:spLocks noChangeArrowheads="1"/>
          </p:cNvSpPr>
          <p:nvPr/>
        </p:nvSpPr>
        <p:spPr bwMode="auto">
          <a:xfrm>
            <a:off x="346166" y="5364163"/>
            <a:ext cx="78755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dirty="0" smtClean="0"/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Polime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monome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SG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8" name="Picture 8" descr="9DFD474779A04ECF86B44CCD7097A6C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48625" y="5810250"/>
            <a:ext cx="10953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11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52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23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withGroup">
                            <p:stCondLst>
                              <p:cond delay="95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23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6" grpId="0" animBg="1"/>
      <p:bldP spid="123907" grpId="0"/>
      <p:bldP spid="123908" grpId="0"/>
      <p:bldP spid="123909" grpId="0"/>
      <p:bldP spid="1239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25" name="Text Box 21"/>
          <p:cNvSpPr txBox="1">
            <a:spLocks noChangeArrowheads="1"/>
          </p:cNvSpPr>
          <p:nvPr/>
        </p:nvSpPr>
        <p:spPr bwMode="auto">
          <a:xfrm>
            <a:off x="3376613" y="1079500"/>
            <a:ext cx="4343400" cy="4865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60000"/>
              </a:lnSpc>
            </a:pP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 COOCH</a:t>
            </a:r>
            <a:r>
              <a:rPr lang="en-US" sz="2400" b="1" i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b="1" i="1" baseline="-250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ct val="160000"/>
              </a:lnSpc>
            </a:pP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400" b="1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 C</a:t>
            </a:r>
            <a:endParaRPr lang="en-US" sz="2400" b="1" i="1" baseline="-250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ct val="160000"/>
              </a:lnSpc>
            </a:pP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	 CH</a:t>
            </a:r>
            <a:r>
              <a:rPr lang="en-US" sz="2400" b="1" i="1" baseline="-25000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	      </a:t>
            </a:r>
            <a:r>
              <a:rPr lang="en-US" sz="2400" b="1" i="1" baseline="-25000" dirty="0">
                <a:latin typeface="Times New Roman" pitchFamily="18" charset="0"/>
                <a:cs typeface="Times New Roman" pitchFamily="18" charset="0"/>
              </a:rPr>
              <a:t>n</a:t>
            </a:r>
          </a:p>
          <a:p>
            <a:pPr eaLnBrk="0" hangingPunct="0">
              <a:lnSpc>
                <a:spcPct val="150000"/>
              </a:lnSpc>
            </a:pPr>
            <a:endParaRPr lang="en-US" sz="3000" b="1" i="1" dirty="0">
              <a:latin typeface="VNI-Times" pitchFamily="2" charset="0"/>
            </a:endParaRPr>
          </a:p>
          <a:p>
            <a:pPr eaLnBrk="0" hangingPunct="0">
              <a:lnSpc>
                <a:spcPct val="150000"/>
              </a:lnSpc>
            </a:pPr>
            <a:endParaRPr lang="en-US" sz="3000" b="1" i="1" dirty="0">
              <a:latin typeface="VNI-Times" pitchFamily="2" charset="0"/>
            </a:endParaRPr>
          </a:p>
          <a:p>
            <a:pPr eaLnBrk="0" hangingPunct="0">
              <a:lnSpc>
                <a:spcPct val="150000"/>
              </a:lnSpc>
            </a:pPr>
            <a:endParaRPr lang="en-US" sz="3000" b="1" i="1" dirty="0">
              <a:latin typeface="VNI-Times" pitchFamily="2" charset="0"/>
            </a:endParaRPr>
          </a:p>
          <a:p>
            <a:pPr eaLnBrk="0" hangingPunct="0"/>
            <a:endParaRPr lang="en-US" sz="3000" b="1" i="1" dirty="0">
              <a:latin typeface="VNI-Times" pitchFamily="2" charset="0"/>
            </a:endParaRPr>
          </a:p>
          <a:p>
            <a:pPr eaLnBrk="0" hangingPunct="0"/>
            <a:endParaRPr lang="en-US" sz="3000" b="1" i="1" dirty="0">
              <a:latin typeface="VNI-Times" pitchFamily="2" charset="0"/>
            </a:endParaRP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3221037" y="1511587"/>
            <a:ext cx="2790825" cy="1162050"/>
            <a:chOff x="3282" y="2880"/>
            <a:chExt cx="1758" cy="732"/>
          </a:xfrm>
        </p:grpSpPr>
        <p:sp>
          <p:nvSpPr>
            <p:cNvPr id="36873" name="AutoShape 24"/>
            <p:cNvSpPr>
              <a:spLocks noChangeArrowheads="1"/>
            </p:cNvSpPr>
            <p:nvPr/>
          </p:nvSpPr>
          <p:spPr bwMode="auto">
            <a:xfrm>
              <a:off x="3345" y="2914"/>
              <a:ext cx="1440" cy="698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4" name="Line 25"/>
            <p:cNvSpPr>
              <a:spLocks noChangeShapeType="1"/>
            </p:cNvSpPr>
            <p:nvPr/>
          </p:nvSpPr>
          <p:spPr bwMode="auto">
            <a:xfrm>
              <a:off x="3282" y="32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875" name="Line 26"/>
            <p:cNvSpPr>
              <a:spLocks noChangeShapeType="1"/>
            </p:cNvSpPr>
            <p:nvPr/>
          </p:nvSpPr>
          <p:spPr bwMode="auto">
            <a:xfrm>
              <a:off x="4126" y="3279"/>
              <a:ext cx="0" cy="1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876" name="Line 27"/>
            <p:cNvSpPr>
              <a:spLocks noChangeShapeType="1"/>
            </p:cNvSpPr>
            <p:nvPr/>
          </p:nvSpPr>
          <p:spPr bwMode="auto">
            <a:xfrm>
              <a:off x="4144" y="2880"/>
              <a:ext cx="0" cy="1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877" name="Line 28"/>
            <p:cNvSpPr>
              <a:spLocks noChangeShapeType="1"/>
            </p:cNvSpPr>
            <p:nvPr/>
          </p:nvSpPr>
          <p:spPr bwMode="auto">
            <a:xfrm>
              <a:off x="4272" y="3272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150" name="Text Box 46"/>
          <p:cNvSpPr txBox="1">
            <a:spLocks noChangeArrowheads="1"/>
          </p:cNvSpPr>
          <p:nvPr/>
        </p:nvSpPr>
        <p:spPr bwMode="auto">
          <a:xfrm>
            <a:off x="136525" y="1079500"/>
            <a:ext cx="300434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3600" b="1" dirty="0" smtClean="0">
                <a:latin typeface=".VnTime" pitchFamily="34" charset="0"/>
              </a:rPr>
              <a:t> : </a:t>
            </a:r>
            <a:r>
              <a:rPr lang="en-US" sz="3600" b="1" dirty="0" err="1">
                <a:latin typeface=".VnTime" pitchFamily="34" charset="0"/>
              </a:rPr>
              <a:t>Polime</a:t>
            </a:r>
            <a:endParaRPr lang="en-US" sz="3600" b="1" dirty="0">
              <a:latin typeface=".VnTime" pitchFamily="34" charset="0"/>
            </a:endParaRPr>
          </a:p>
        </p:txBody>
      </p:sp>
      <p:sp>
        <p:nvSpPr>
          <p:cNvPr id="47151" name="Text Box 47"/>
          <p:cNvSpPr txBox="1">
            <a:spLocks noChangeArrowheads="1"/>
          </p:cNvSpPr>
          <p:nvPr/>
        </p:nvSpPr>
        <p:spPr bwMode="auto">
          <a:xfrm>
            <a:off x="6705600" y="1219200"/>
            <a:ext cx="18065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52" name="Text Box 48"/>
          <p:cNvSpPr txBox="1">
            <a:spLocks noChangeArrowheads="1"/>
          </p:cNvSpPr>
          <p:nvPr/>
        </p:nvSpPr>
        <p:spPr bwMode="auto">
          <a:xfrm>
            <a:off x="365125" y="2649538"/>
            <a:ext cx="5842000" cy="511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AutoNum type="alphaUcPeriod"/>
            </a:pPr>
            <a:r>
              <a:rPr lang="en-US" sz="4400" dirty="0" err="1">
                <a:latin typeface=".VnTime" pitchFamily="34" charset="0"/>
              </a:rPr>
              <a:t>Poli</a:t>
            </a:r>
            <a:r>
              <a:rPr lang="en-US" sz="4400" dirty="0">
                <a:latin typeface=".VnTime" pitchFamily="34" charset="0"/>
              </a:rPr>
              <a:t>(</a:t>
            </a:r>
            <a:r>
              <a:rPr lang="en-US" sz="4400" dirty="0" err="1">
                <a:latin typeface=".VnTime" pitchFamily="34" charset="0"/>
              </a:rPr>
              <a:t>metyl</a:t>
            </a:r>
            <a:r>
              <a:rPr lang="en-US" sz="4400" dirty="0">
                <a:latin typeface=".VnTime" pitchFamily="34" charset="0"/>
              </a:rPr>
              <a:t> </a:t>
            </a:r>
            <a:r>
              <a:rPr lang="en-US" sz="4400" dirty="0" err="1">
                <a:latin typeface=".VnTime" pitchFamily="34" charset="0"/>
              </a:rPr>
              <a:t>acrylat</a:t>
            </a:r>
            <a:r>
              <a:rPr lang="en-US" sz="4400" dirty="0">
                <a:latin typeface=".VnTime" pitchFamily="34" charset="0"/>
              </a:rPr>
              <a:t>)</a:t>
            </a:r>
          </a:p>
          <a:p>
            <a:pPr marL="342900" indent="-342900">
              <a:lnSpc>
                <a:spcPct val="150000"/>
              </a:lnSpc>
              <a:buFontTx/>
              <a:buAutoNum type="alphaUcPeriod"/>
            </a:pPr>
            <a:r>
              <a:rPr lang="en-US" sz="4400" dirty="0">
                <a:latin typeface=".VnTime" pitchFamily="34" charset="0"/>
              </a:rPr>
              <a:t> </a:t>
            </a:r>
            <a:r>
              <a:rPr lang="en-US" sz="4400" dirty="0" err="1">
                <a:latin typeface=".VnTime" pitchFamily="34" charset="0"/>
              </a:rPr>
              <a:t>Poli</a:t>
            </a:r>
            <a:r>
              <a:rPr lang="en-US" sz="4400" dirty="0">
                <a:latin typeface=".VnTime" pitchFamily="34" charset="0"/>
              </a:rPr>
              <a:t>(vinyl </a:t>
            </a:r>
            <a:r>
              <a:rPr lang="en-US" sz="4400" dirty="0" err="1">
                <a:latin typeface=".VnTime" pitchFamily="34" charset="0"/>
              </a:rPr>
              <a:t>axetat</a:t>
            </a:r>
            <a:r>
              <a:rPr lang="en-US" sz="4400" dirty="0">
                <a:latin typeface=".VnTime" pitchFamily="34" charset="0"/>
              </a:rPr>
              <a:t>)</a:t>
            </a:r>
          </a:p>
          <a:p>
            <a:pPr marL="342900" indent="-342900">
              <a:lnSpc>
                <a:spcPct val="150000"/>
              </a:lnSpc>
              <a:buFontTx/>
              <a:buAutoNum type="alphaUcPeriod"/>
            </a:pPr>
            <a:r>
              <a:rPr lang="en-US" sz="4400" dirty="0">
                <a:latin typeface=".VnTime" pitchFamily="34" charset="0"/>
              </a:rPr>
              <a:t> </a:t>
            </a:r>
            <a:r>
              <a:rPr lang="en-US" sz="4400" dirty="0" err="1">
                <a:latin typeface=".VnTime" pitchFamily="34" charset="0"/>
              </a:rPr>
              <a:t>Poli</a:t>
            </a:r>
            <a:r>
              <a:rPr lang="en-US" sz="4400" dirty="0">
                <a:latin typeface=".VnTime" pitchFamily="34" charset="0"/>
              </a:rPr>
              <a:t>(</a:t>
            </a:r>
            <a:r>
              <a:rPr lang="en-US" sz="4400" dirty="0" err="1">
                <a:latin typeface=".VnTime" pitchFamily="34" charset="0"/>
              </a:rPr>
              <a:t>metyl</a:t>
            </a:r>
            <a:r>
              <a:rPr lang="en-US" sz="4400" dirty="0">
                <a:latin typeface=".VnTime" pitchFamily="34" charset="0"/>
              </a:rPr>
              <a:t> </a:t>
            </a:r>
            <a:r>
              <a:rPr lang="en-US" sz="4400" dirty="0" err="1">
                <a:latin typeface=".VnTime" pitchFamily="34" charset="0"/>
              </a:rPr>
              <a:t>metacrylat</a:t>
            </a:r>
            <a:r>
              <a:rPr lang="en-US" sz="4400" dirty="0">
                <a:latin typeface=".VnTime" pitchFamily="34" charset="0"/>
              </a:rPr>
              <a:t>)</a:t>
            </a:r>
          </a:p>
          <a:p>
            <a:pPr marL="342900" indent="-342900">
              <a:lnSpc>
                <a:spcPct val="150000"/>
              </a:lnSpc>
              <a:buFontTx/>
              <a:buAutoNum type="alphaUcPeriod"/>
            </a:pPr>
            <a:r>
              <a:rPr lang="en-US" sz="4400" dirty="0" err="1">
                <a:latin typeface=".VnTime" pitchFamily="34" charset="0"/>
              </a:rPr>
              <a:t>Poliacrilonnitrin</a:t>
            </a:r>
            <a:endParaRPr lang="en-US" sz="4400" dirty="0">
              <a:latin typeface=".VnTime" pitchFamily="34" charset="0"/>
            </a:endParaRPr>
          </a:p>
          <a:p>
            <a:pPr marL="342900" indent="-342900">
              <a:lnSpc>
                <a:spcPct val="150000"/>
              </a:lnSpc>
              <a:buFontTx/>
              <a:buAutoNum type="alphaUcPeriod"/>
            </a:pPr>
            <a:endParaRPr lang="en-US" sz="4400" dirty="0">
              <a:latin typeface=".VnTim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7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7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47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25" grpId="0"/>
      <p:bldP spid="47150" grpId="0"/>
      <p:bldP spid="47151" grpId="0"/>
      <p:bldP spid="4715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990600"/>
            <a:ext cx="9144000" cy="1139825"/>
          </a:xfrm>
        </p:spPr>
        <p:txBody>
          <a:bodyPr>
            <a:norm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Poli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(vinyl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clorua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35.000 </a:t>
            </a:r>
            <a:br>
              <a:rPr lang="en-US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polime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n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polime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3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Object 11"/>
          <p:cNvGraphicFramePr>
            <a:graphicFrameLocks noGrp="1" noChangeAspect="1"/>
          </p:cNvGraphicFramePr>
          <p:nvPr>
            <p:ph idx="1"/>
          </p:nvPr>
        </p:nvGraphicFramePr>
        <p:xfrm>
          <a:off x="6553200" y="3365500"/>
          <a:ext cx="2514600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70" name="Document" r:id="rId4" imgW="1123920" imgH="495360" progId="ChemWindow.Document">
                  <p:embed/>
                </p:oleObj>
              </mc:Choice>
              <mc:Fallback>
                <p:oleObj name="Document" r:id="rId4" imgW="1123920" imgH="495360" progId="ChemWindow.Document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3365500"/>
                        <a:ext cx="2514600" cy="1108075"/>
                      </a:xfrm>
                      <a:prstGeom prst="rect">
                        <a:avLst/>
                      </a:prstGeom>
                      <a:solidFill>
                        <a:srgbClr val="3333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2130425"/>
            <a:ext cx="79248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A. 560          B. 506            C. 460              D. 600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76200" y="3502025"/>
            <a:ext cx="6096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Công thức của Poli(vinylclorua) là:</a:t>
            </a:r>
          </a:p>
          <a:p>
            <a:pPr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Hay </a:t>
            </a:r>
            <a:r>
              <a:rPr lang="en-US" sz="3200" b="1">
                <a:latin typeface="Times New Roman" pitchFamily="18" charset="0"/>
              </a:rPr>
              <a:t>(C</a:t>
            </a:r>
            <a:r>
              <a:rPr lang="en-US" sz="3200" b="1" baseline="-25000">
                <a:latin typeface="Times New Roman" pitchFamily="18" charset="0"/>
              </a:rPr>
              <a:t>2</a:t>
            </a:r>
            <a:r>
              <a:rPr lang="en-US" sz="3200" b="1">
                <a:latin typeface="Times New Roman" pitchFamily="18" charset="0"/>
              </a:rPr>
              <a:t>H</a:t>
            </a:r>
            <a:r>
              <a:rPr lang="en-US" sz="3200" b="1" baseline="-25000">
                <a:latin typeface="Times New Roman" pitchFamily="18" charset="0"/>
              </a:rPr>
              <a:t>3</a:t>
            </a:r>
            <a:r>
              <a:rPr lang="en-US" sz="3200" b="1">
                <a:latin typeface="Times New Roman" pitchFamily="18" charset="0"/>
              </a:rPr>
              <a:t>Cl)</a:t>
            </a:r>
            <a:r>
              <a:rPr lang="en-US" sz="3200" b="1" baseline="-25000">
                <a:latin typeface="Times New Roman" pitchFamily="18" charset="0"/>
              </a:rPr>
              <a:t>n  </a:t>
            </a:r>
            <a:r>
              <a:rPr lang="en-US" sz="3200" b="1">
                <a:latin typeface="Times New Roman" pitchFamily="18" charset="0"/>
              </a:rPr>
              <a:t>,   M  =  62,5n</a:t>
            </a:r>
          </a:p>
        </p:txBody>
      </p:sp>
      <p:graphicFrame>
        <p:nvGraphicFramePr>
          <p:cNvPr id="10" name="Object 14"/>
          <p:cNvGraphicFramePr>
            <a:graphicFrameLocks noChangeAspect="1"/>
          </p:cNvGraphicFramePr>
          <p:nvPr/>
        </p:nvGraphicFramePr>
        <p:xfrm>
          <a:off x="2133600" y="4873625"/>
          <a:ext cx="41148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71" name="Equation" r:id="rId6" imgW="1091880" imgH="419040" progId="Equation.DSMT4">
                  <p:embed/>
                </p:oleObj>
              </mc:Choice>
              <mc:Fallback>
                <p:oleObj name="Equation" r:id="rId6" imgW="1091880" imgH="4190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873625"/>
                        <a:ext cx="4114800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stiren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clobenzen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isopren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but-1-en.               </a:t>
            </a:r>
            <a:endParaRPr lang="fr-F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1,1,2,2-tetrafloeten;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propilen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stiren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vinyl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clorua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1,2-điclopropan;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vinylaxetilen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vinylbenzen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toluen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fr-F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buta-1,3-đien;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cumen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etilen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trans-but-2-en.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22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  <a:r>
              <a:rPr lang="fr-F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polime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poli(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metyl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metacrylat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polistiren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nilon-7;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poli(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etylen-terephtalat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(5)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nilon-6,6;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poli(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vinyl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axetat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polime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ngưng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là: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lphaUcPeriod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1), (3), (6). 	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(3), (4), (5). 	</a:t>
            </a: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lphaUcPeriod"/>
            </a:pPr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(1), (2), (3). 	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(1), (3), (5).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6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172200"/>
          </a:xfrm>
        </p:spPr>
        <p:txBody>
          <a:bodyPr>
            <a:normAutofit/>
          </a:bodyPr>
          <a:lstStyle/>
          <a:p>
            <a:pPr marL="0" indent="0" fontAlgn="ctr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ctr">
              <a:buNone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8: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H_A-2012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Loại tơ nào sau đây được điều chế bằng phản ứng trùng hợp?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fontAlgn="ctr">
              <a:buAutoNum type="alphaUcPeriod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Tơ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nilon-6,6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	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Tơ visco.	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fontAlgn="ctr">
              <a:buAutoNum type="alphaUcPeriod"/>
            </a:pP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Tơ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nitron.	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Tơ xenlulozơ axetat.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monome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polime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lphaUcPeriod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	D.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13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Kết quả hình ảnh cho ao mư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0"/>
            <a:ext cx="4114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8" descr="Kết quả hình ảnh cho đồ nhự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24388" y="3367088"/>
            <a:ext cx="4381500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10" descr="Kết quả hình ảnh cho đồ gỗ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1763" y="14288"/>
            <a:ext cx="4452937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1763" y="3429000"/>
            <a:ext cx="4452937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90600" y="1295400"/>
            <a:ext cx="8077200" cy="32316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u="sng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Chương</a:t>
            </a:r>
            <a:r>
              <a:rPr lang="en-US" sz="6000" b="1" u="sng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4</a:t>
            </a:r>
          </a:p>
          <a:p>
            <a:pPr algn="ctr"/>
            <a:r>
              <a:rPr lang="en-US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POLIME</a:t>
            </a:r>
          </a:p>
          <a:p>
            <a:pPr algn="ctr"/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VÀ VẬT LIỆU POLIME</a:t>
            </a:r>
            <a:endParaRPr lang="en-US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11902" y="76200"/>
            <a:ext cx="684629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000" b="1" u="sng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Bài</a:t>
            </a:r>
            <a:r>
              <a:rPr lang="en-US" sz="4000" b="1" u="sng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13: </a:t>
            </a:r>
            <a:r>
              <a:rPr lang="en-US" sz="4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ĐẠI CƯƠNG VỀ POLIME</a:t>
            </a:r>
            <a:endParaRPr lang="en-US" sz="4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2466508" y="3105982"/>
            <a:ext cx="4181475" cy="601662"/>
            <a:chOff x="1974" y="2437"/>
            <a:chExt cx="3018" cy="379"/>
          </a:xfrm>
        </p:grpSpPr>
        <p:sp>
          <p:nvSpPr>
            <p:cNvPr id="7" name="AutoShape 17"/>
            <p:cNvSpPr>
              <a:spLocks noChangeArrowheads="1"/>
            </p:cNvSpPr>
            <p:nvPr/>
          </p:nvSpPr>
          <p:spPr bwMode="auto">
            <a:xfrm>
              <a:off x="2195" y="2460"/>
              <a:ext cx="2797" cy="27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9F5D5"/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74A73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/>
              <a:endParaRPr lang="vi-VN" sz="180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8" name="Oval 18"/>
            <p:cNvSpPr>
              <a:spLocks noChangeArrowheads="1"/>
            </p:cNvSpPr>
            <p:nvPr/>
          </p:nvSpPr>
          <p:spPr bwMode="auto">
            <a:xfrm rot="1758052">
              <a:off x="1988" y="2449"/>
              <a:ext cx="530" cy="333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2F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vi-VN" sz="180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9" name="Oval 19"/>
            <p:cNvSpPr>
              <a:spLocks noChangeArrowheads="1"/>
            </p:cNvSpPr>
            <p:nvPr/>
          </p:nvSpPr>
          <p:spPr bwMode="auto">
            <a:xfrm rot="1758052">
              <a:off x="1974" y="2437"/>
              <a:ext cx="530" cy="333"/>
            </a:xfrm>
            <a:prstGeom prst="ellipse">
              <a:avLst/>
            </a:prstGeom>
            <a:gradFill rotWithShape="1">
              <a:gsLst>
                <a:gs pos="0">
                  <a:srgbClr val="74A731"/>
                </a:gs>
                <a:gs pos="100000">
                  <a:srgbClr val="364D17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vi-VN" sz="180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10" name="Oval 20"/>
            <p:cNvSpPr>
              <a:spLocks noChangeArrowheads="1"/>
            </p:cNvSpPr>
            <p:nvPr/>
          </p:nvSpPr>
          <p:spPr bwMode="auto">
            <a:xfrm>
              <a:off x="2027" y="2458"/>
              <a:ext cx="238" cy="188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vi-VN" sz="180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11" name="Text Box 21"/>
            <p:cNvSpPr txBox="1">
              <a:spLocks noChangeArrowheads="1"/>
            </p:cNvSpPr>
            <p:nvPr/>
          </p:nvSpPr>
          <p:spPr bwMode="auto">
            <a:xfrm>
              <a:off x="2469" y="2475"/>
              <a:ext cx="2226" cy="2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chemeClr val="bg1"/>
                  </a:solidFill>
                  <a:cs typeface="Arial" charset="0"/>
                </a:rPr>
                <a:t>Click to add Title</a:t>
              </a:r>
            </a:p>
          </p:txBody>
        </p:sp>
        <p:sp>
          <p:nvSpPr>
            <p:cNvPr id="12" name="Text Box 22"/>
            <p:cNvSpPr txBox="1">
              <a:spLocks noChangeArrowheads="1"/>
            </p:cNvSpPr>
            <p:nvPr/>
          </p:nvSpPr>
          <p:spPr bwMode="auto">
            <a:xfrm>
              <a:off x="2083" y="2451"/>
              <a:ext cx="295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200" b="1">
                  <a:solidFill>
                    <a:schemeClr val="bg1"/>
                  </a:solidFill>
                  <a:cs typeface="Arial" charset="0"/>
                </a:rPr>
                <a:t>2</a:t>
              </a:r>
            </a:p>
          </p:txBody>
        </p:sp>
        <p:sp>
          <p:nvSpPr>
            <p:cNvPr id="13" name="AutoShape 23"/>
            <p:cNvSpPr>
              <a:spLocks noChangeArrowheads="1"/>
            </p:cNvSpPr>
            <p:nvPr/>
          </p:nvSpPr>
          <p:spPr bwMode="gray">
            <a:xfrm>
              <a:off x="2195" y="2460"/>
              <a:ext cx="2797" cy="27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9EC4FC"/>
                </a:gs>
                <a:gs pos="100000">
                  <a:srgbClr val="2049F8"/>
                </a:gs>
              </a:gsLst>
              <a:lin ang="0" scaled="1"/>
            </a:gradFill>
            <a:ln w="38100" algn="ctr">
              <a:solidFill>
                <a:srgbClr val="6D85E9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/>
              <a:endParaRPr lang="vi-VN" sz="180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14" name="Oval 24"/>
            <p:cNvSpPr>
              <a:spLocks noChangeArrowheads="1"/>
            </p:cNvSpPr>
            <p:nvPr/>
          </p:nvSpPr>
          <p:spPr bwMode="gray">
            <a:xfrm rot="1758052">
              <a:off x="1988" y="2449"/>
              <a:ext cx="530" cy="333"/>
            </a:xfrm>
            <a:prstGeom prst="ellipse">
              <a:avLst/>
            </a:prstGeom>
            <a:solidFill>
              <a:srgbClr val="55497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vi-VN" sz="180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15" name="Oval 25"/>
            <p:cNvSpPr>
              <a:spLocks noChangeArrowheads="1"/>
            </p:cNvSpPr>
            <p:nvPr/>
          </p:nvSpPr>
          <p:spPr bwMode="gray">
            <a:xfrm rot="1758052">
              <a:off x="1974" y="2437"/>
              <a:ext cx="530" cy="333"/>
            </a:xfrm>
            <a:prstGeom prst="ellipse">
              <a:avLst/>
            </a:prstGeom>
            <a:gradFill rotWithShape="1">
              <a:gsLst>
                <a:gs pos="0">
                  <a:srgbClr val="95A8FB"/>
                </a:gs>
                <a:gs pos="100000">
                  <a:srgbClr val="454E74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vi-VN" sz="180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16" name="Text Box 26"/>
            <p:cNvSpPr txBox="1">
              <a:spLocks noChangeArrowheads="1"/>
            </p:cNvSpPr>
            <p:nvPr/>
          </p:nvSpPr>
          <p:spPr bwMode="gray">
            <a:xfrm>
              <a:off x="2495" y="2477"/>
              <a:ext cx="2226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vi-VN" sz="2000" b="1" dirty="0">
                  <a:latin typeface="+mj-lt"/>
                </a:rPr>
                <a:t>Đặc điểm cấu trúc</a:t>
              </a:r>
            </a:p>
          </p:txBody>
        </p:sp>
        <p:pic>
          <p:nvPicPr>
            <p:cNvPr id="17" name="Picture 27" descr="Picture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23" y="2456"/>
              <a:ext cx="247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 Box 28"/>
            <p:cNvSpPr txBox="1">
              <a:spLocks noChangeArrowheads="1"/>
            </p:cNvSpPr>
            <p:nvPr/>
          </p:nvSpPr>
          <p:spPr bwMode="gray">
            <a:xfrm>
              <a:off x="2075" y="2451"/>
              <a:ext cx="360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>
                  <a:solidFill>
                    <a:schemeClr val="bg1"/>
                  </a:solidFill>
                  <a:latin typeface=".VnTime" pitchFamily="34" charset="0"/>
                  <a:cs typeface="Arial" charset="0"/>
                </a:rPr>
                <a:t>II.</a:t>
              </a:r>
            </a:p>
          </p:txBody>
        </p:sp>
      </p:grpSp>
      <p:grpSp>
        <p:nvGrpSpPr>
          <p:cNvPr id="19" name="Group 20"/>
          <p:cNvGrpSpPr>
            <a:grpSpLocks/>
          </p:cNvGrpSpPr>
          <p:nvPr/>
        </p:nvGrpSpPr>
        <p:grpSpPr bwMode="auto">
          <a:xfrm>
            <a:off x="2339008" y="3810000"/>
            <a:ext cx="4267200" cy="601663"/>
            <a:chOff x="1971" y="2869"/>
            <a:chExt cx="3021" cy="379"/>
          </a:xfrm>
        </p:grpSpPr>
        <p:sp>
          <p:nvSpPr>
            <p:cNvPr id="20" name="AutoShape 17"/>
            <p:cNvSpPr>
              <a:spLocks noChangeArrowheads="1"/>
            </p:cNvSpPr>
            <p:nvPr/>
          </p:nvSpPr>
          <p:spPr bwMode="auto">
            <a:xfrm>
              <a:off x="2192" y="2894"/>
              <a:ext cx="2800" cy="29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9F5D5"/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74A73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/>
              <a:endParaRPr lang="vi-VN" sz="180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21" name="Oval 18"/>
            <p:cNvSpPr>
              <a:spLocks noChangeArrowheads="1"/>
            </p:cNvSpPr>
            <p:nvPr/>
          </p:nvSpPr>
          <p:spPr bwMode="auto">
            <a:xfrm rot="1758052">
              <a:off x="1985" y="2882"/>
              <a:ext cx="531" cy="352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2F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vi-VN" sz="180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22" name="Oval 19"/>
            <p:cNvSpPr>
              <a:spLocks noChangeArrowheads="1"/>
            </p:cNvSpPr>
            <p:nvPr/>
          </p:nvSpPr>
          <p:spPr bwMode="auto">
            <a:xfrm rot="1758052">
              <a:off x="1971" y="2869"/>
              <a:ext cx="530" cy="353"/>
            </a:xfrm>
            <a:prstGeom prst="ellipse">
              <a:avLst/>
            </a:prstGeom>
            <a:gradFill rotWithShape="1">
              <a:gsLst>
                <a:gs pos="0">
                  <a:srgbClr val="74A731"/>
                </a:gs>
                <a:gs pos="100000">
                  <a:srgbClr val="364D17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vi-VN" sz="180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23" name="Oval 20"/>
            <p:cNvSpPr>
              <a:spLocks noChangeArrowheads="1"/>
            </p:cNvSpPr>
            <p:nvPr/>
          </p:nvSpPr>
          <p:spPr bwMode="auto">
            <a:xfrm>
              <a:off x="2024" y="2891"/>
              <a:ext cx="238" cy="199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vi-VN" sz="180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24" name="Text Box 21"/>
            <p:cNvSpPr txBox="1">
              <a:spLocks noChangeArrowheads="1"/>
            </p:cNvSpPr>
            <p:nvPr/>
          </p:nvSpPr>
          <p:spPr bwMode="auto">
            <a:xfrm>
              <a:off x="2466" y="2910"/>
              <a:ext cx="2229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chemeClr val="bg1"/>
                  </a:solidFill>
                  <a:cs typeface="Arial" charset="0"/>
                </a:rPr>
                <a:t>Click to add Title</a:t>
              </a:r>
            </a:p>
          </p:txBody>
        </p:sp>
        <p:sp>
          <p:nvSpPr>
            <p:cNvPr id="25" name="Text Box 22"/>
            <p:cNvSpPr txBox="1">
              <a:spLocks noChangeArrowheads="1"/>
            </p:cNvSpPr>
            <p:nvPr/>
          </p:nvSpPr>
          <p:spPr bwMode="auto">
            <a:xfrm>
              <a:off x="2082" y="2883"/>
              <a:ext cx="290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200" b="1">
                  <a:solidFill>
                    <a:schemeClr val="bg1"/>
                  </a:solidFill>
                  <a:cs typeface="Arial" charset="0"/>
                </a:rPr>
                <a:t>2</a:t>
              </a:r>
            </a:p>
          </p:txBody>
        </p:sp>
        <p:sp>
          <p:nvSpPr>
            <p:cNvPr id="26" name="AutoShape 23"/>
            <p:cNvSpPr>
              <a:spLocks noChangeArrowheads="1"/>
            </p:cNvSpPr>
            <p:nvPr/>
          </p:nvSpPr>
          <p:spPr bwMode="gray">
            <a:xfrm>
              <a:off x="2192" y="2894"/>
              <a:ext cx="2800" cy="29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9EC4FC"/>
                </a:gs>
                <a:gs pos="100000">
                  <a:srgbClr val="2049F8"/>
                </a:gs>
              </a:gsLst>
              <a:lin ang="0" scaled="1"/>
            </a:gradFill>
            <a:ln w="38100" algn="ctr">
              <a:solidFill>
                <a:srgbClr val="6D85E9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/>
              <a:endParaRPr lang="vi-VN" sz="180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27" name="Oval 24"/>
            <p:cNvSpPr>
              <a:spLocks noChangeArrowheads="1"/>
            </p:cNvSpPr>
            <p:nvPr/>
          </p:nvSpPr>
          <p:spPr bwMode="gray">
            <a:xfrm rot="1758052">
              <a:off x="1985" y="2882"/>
              <a:ext cx="531" cy="352"/>
            </a:xfrm>
            <a:prstGeom prst="ellipse">
              <a:avLst/>
            </a:prstGeom>
            <a:solidFill>
              <a:srgbClr val="55497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vi-VN" sz="180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28" name="Oval 25"/>
            <p:cNvSpPr>
              <a:spLocks noChangeArrowheads="1"/>
            </p:cNvSpPr>
            <p:nvPr/>
          </p:nvSpPr>
          <p:spPr bwMode="gray">
            <a:xfrm rot="1758052">
              <a:off x="1971" y="2869"/>
              <a:ext cx="530" cy="353"/>
            </a:xfrm>
            <a:prstGeom prst="ellipse">
              <a:avLst/>
            </a:prstGeom>
            <a:gradFill rotWithShape="1">
              <a:gsLst>
                <a:gs pos="0">
                  <a:srgbClr val="95A8FB"/>
                </a:gs>
                <a:gs pos="100000">
                  <a:srgbClr val="454E74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vi-VN" sz="180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29" name="Text Box 26"/>
            <p:cNvSpPr txBox="1">
              <a:spLocks noChangeArrowheads="1"/>
            </p:cNvSpPr>
            <p:nvPr/>
          </p:nvSpPr>
          <p:spPr bwMode="gray">
            <a:xfrm>
              <a:off x="2544" y="2928"/>
              <a:ext cx="2229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chất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vật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2000" b="1" dirty="0" smtClean="0">
                  <a:latin typeface="Times New Roman" pitchFamily="18" charset="0"/>
                  <a:cs typeface="Times New Roman" pitchFamily="18" charset="0"/>
                </a:rPr>
                <a:t>ly</a:t>
              </a:r>
              <a:endParaRPr lang="en-US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0" name="Picture 27" descr="Picture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21" y="2889"/>
              <a:ext cx="246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 Box 28"/>
            <p:cNvSpPr txBox="1">
              <a:spLocks noChangeArrowheads="1"/>
            </p:cNvSpPr>
            <p:nvPr/>
          </p:nvSpPr>
          <p:spPr bwMode="gray">
            <a:xfrm>
              <a:off x="2036" y="2883"/>
              <a:ext cx="437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>
                  <a:solidFill>
                    <a:schemeClr val="bg1"/>
                  </a:solidFill>
                  <a:latin typeface=".VnTime" pitchFamily="34" charset="0"/>
                  <a:cs typeface="Arial" charset="0"/>
                </a:rPr>
                <a:t>III.</a:t>
              </a:r>
            </a:p>
          </p:txBody>
        </p:sp>
      </p:grpSp>
      <p:grpSp>
        <p:nvGrpSpPr>
          <p:cNvPr id="32" name="Group 33"/>
          <p:cNvGrpSpPr>
            <a:grpSpLocks/>
          </p:cNvGrpSpPr>
          <p:nvPr/>
        </p:nvGrpSpPr>
        <p:grpSpPr bwMode="auto">
          <a:xfrm>
            <a:off x="2401956" y="4480408"/>
            <a:ext cx="4205287" cy="633413"/>
            <a:chOff x="1959" y="3301"/>
            <a:chExt cx="3033" cy="399"/>
          </a:xfrm>
        </p:grpSpPr>
        <p:sp>
          <p:nvSpPr>
            <p:cNvPr id="33" name="AutoShape 17"/>
            <p:cNvSpPr>
              <a:spLocks noChangeArrowheads="1"/>
            </p:cNvSpPr>
            <p:nvPr/>
          </p:nvSpPr>
          <p:spPr bwMode="auto">
            <a:xfrm>
              <a:off x="2181" y="3328"/>
              <a:ext cx="2811" cy="31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9F5D5"/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74A73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/>
              <a:endParaRPr lang="vi-VN" sz="180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34" name="Oval 18"/>
            <p:cNvSpPr>
              <a:spLocks noChangeArrowheads="1"/>
            </p:cNvSpPr>
            <p:nvPr/>
          </p:nvSpPr>
          <p:spPr bwMode="auto">
            <a:xfrm rot="1758052">
              <a:off x="1974" y="3315"/>
              <a:ext cx="532" cy="385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2F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vi-VN" sz="180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35" name="Oval 19"/>
            <p:cNvSpPr>
              <a:spLocks noChangeArrowheads="1"/>
            </p:cNvSpPr>
            <p:nvPr/>
          </p:nvSpPr>
          <p:spPr bwMode="auto">
            <a:xfrm rot="1758052">
              <a:off x="1959" y="3301"/>
              <a:ext cx="532" cy="385"/>
            </a:xfrm>
            <a:prstGeom prst="ellipse">
              <a:avLst/>
            </a:prstGeom>
            <a:gradFill rotWithShape="1">
              <a:gsLst>
                <a:gs pos="0">
                  <a:srgbClr val="74A731"/>
                </a:gs>
                <a:gs pos="100000">
                  <a:srgbClr val="364D17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vi-VN" sz="180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36" name="Oval 20"/>
            <p:cNvSpPr>
              <a:spLocks noChangeArrowheads="1"/>
            </p:cNvSpPr>
            <p:nvPr/>
          </p:nvSpPr>
          <p:spPr bwMode="auto">
            <a:xfrm>
              <a:off x="2012" y="3325"/>
              <a:ext cx="239" cy="217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vi-VN" sz="180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37" name="Text Box 21"/>
            <p:cNvSpPr txBox="1">
              <a:spLocks noChangeArrowheads="1"/>
            </p:cNvSpPr>
            <p:nvPr/>
          </p:nvSpPr>
          <p:spPr bwMode="auto">
            <a:xfrm>
              <a:off x="2456" y="3345"/>
              <a:ext cx="2238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chemeClr val="bg1"/>
                  </a:solidFill>
                  <a:cs typeface="Arial" charset="0"/>
                </a:rPr>
                <a:t>Click to add Title</a:t>
              </a:r>
            </a:p>
          </p:txBody>
        </p:sp>
        <p:sp>
          <p:nvSpPr>
            <p:cNvPr id="38" name="Text Box 22"/>
            <p:cNvSpPr txBox="1">
              <a:spLocks noChangeArrowheads="1"/>
            </p:cNvSpPr>
            <p:nvPr/>
          </p:nvSpPr>
          <p:spPr bwMode="auto">
            <a:xfrm>
              <a:off x="2069" y="3318"/>
              <a:ext cx="295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200" b="1">
                  <a:solidFill>
                    <a:schemeClr val="bg1"/>
                  </a:solidFill>
                  <a:cs typeface="Arial" charset="0"/>
                </a:rPr>
                <a:t>2</a:t>
              </a:r>
            </a:p>
          </p:txBody>
        </p:sp>
        <p:sp>
          <p:nvSpPr>
            <p:cNvPr id="39" name="AutoShape 23"/>
            <p:cNvSpPr>
              <a:spLocks noChangeArrowheads="1"/>
            </p:cNvSpPr>
            <p:nvPr/>
          </p:nvSpPr>
          <p:spPr bwMode="gray">
            <a:xfrm>
              <a:off x="2181" y="3328"/>
              <a:ext cx="2811" cy="31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9EC4FC"/>
                </a:gs>
                <a:gs pos="100000">
                  <a:srgbClr val="2049F8"/>
                </a:gs>
              </a:gsLst>
              <a:lin ang="0" scaled="1"/>
            </a:gradFill>
            <a:ln w="38100" algn="ctr">
              <a:solidFill>
                <a:srgbClr val="6D85E9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/>
              <a:endParaRPr lang="vi-VN" sz="180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40" name="Oval 24"/>
            <p:cNvSpPr>
              <a:spLocks noChangeArrowheads="1"/>
            </p:cNvSpPr>
            <p:nvPr/>
          </p:nvSpPr>
          <p:spPr bwMode="gray">
            <a:xfrm rot="1758052">
              <a:off x="1974" y="3315"/>
              <a:ext cx="532" cy="385"/>
            </a:xfrm>
            <a:prstGeom prst="ellipse">
              <a:avLst/>
            </a:prstGeom>
            <a:solidFill>
              <a:srgbClr val="55497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vi-VN" sz="180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41" name="Oval 25"/>
            <p:cNvSpPr>
              <a:spLocks noChangeArrowheads="1"/>
            </p:cNvSpPr>
            <p:nvPr/>
          </p:nvSpPr>
          <p:spPr bwMode="gray">
            <a:xfrm rot="1758052">
              <a:off x="1959" y="3301"/>
              <a:ext cx="532" cy="385"/>
            </a:xfrm>
            <a:prstGeom prst="ellipse">
              <a:avLst/>
            </a:prstGeom>
            <a:gradFill rotWithShape="1">
              <a:gsLst>
                <a:gs pos="0">
                  <a:srgbClr val="95A8FB"/>
                </a:gs>
                <a:gs pos="100000">
                  <a:srgbClr val="454E74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vi-VN" sz="180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42" name="Text Box 26"/>
            <p:cNvSpPr txBox="1">
              <a:spLocks noChangeArrowheads="1"/>
            </p:cNvSpPr>
            <p:nvPr/>
          </p:nvSpPr>
          <p:spPr bwMode="gray">
            <a:xfrm>
              <a:off x="2592" y="3360"/>
              <a:ext cx="2238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 b="1">
                  <a:solidFill>
                    <a:schemeClr val="bg1"/>
                  </a:solidFill>
                  <a:latin typeface=".VnTime" pitchFamily="34" charset="0"/>
                </a:rPr>
                <a:t>     </a:t>
              </a:r>
              <a:endParaRPr lang="en-US" sz="20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pic>
          <p:nvPicPr>
            <p:cNvPr id="43" name="Picture 27" descr="Picture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09" y="3323"/>
              <a:ext cx="247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" name="Text Box 28"/>
            <p:cNvSpPr txBox="1">
              <a:spLocks noChangeArrowheads="1"/>
            </p:cNvSpPr>
            <p:nvPr/>
          </p:nvSpPr>
          <p:spPr bwMode="gray">
            <a:xfrm>
              <a:off x="2024" y="3318"/>
              <a:ext cx="43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>
                  <a:solidFill>
                    <a:schemeClr val="bg1"/>
                  </a:solidFill>
                  <a:latin typeface=".VnTime" pitchFamily="34" charset="0"/>
                  <a:cs typeface="Arial" charset="0"/>
                </a:rPr>
                <a:t>IV.</a:t>
              </a:r>
            </a:p>
          </p:txBody>
        </p:sp>
      </p:grpSp>
      <p:grpSp>
        <p:nvGrpSpPr>
          <p:cNvPr id="45" name="Group 16"/>
          <p:cNvGrpSpPr>
            <a:grpSpLocks/>
          </p:cNvGrpSpPr>
          <p:nvPr/>
        </p:nvGrpSpPr>
        <p:grpSpPr bwMode="auto">
          <a:xfrm>
            <a:off x="1371595" y="1276127"/>
            <a:ext cx="5276388" cy="725488"/>
            <a:chOff x="1440" y="1680"/>
            <a:chExt cx="2928" cy="432"/>
          </a:xfrm>
        </p:grpSpPr>
        <p:sp>
          <p:nvSpPr>
            <p:cNvPr id="46" name="AutoShape 17"/>
            <p:cNvSpPr>
              <a:spLocks noChangeArrowheads="1"/>
            </p:cNvSpPr>
            <p:nvPr/>
          </p:nvSpPr>
          <p:spPr bwMode="auto">
            <a:xfrm>
              <a:off x="1654" y="1709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9F5D5"/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74A73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/>
              <a:endParaRPr lang="vi-VN" sz="180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47" name="Oval 18"/>
            <p:cNvSpPr>
              <a:spLocks noChangeArrowheads="1"/>
            </p:cNvSpPr>
            <p:nvPr/>
          </p:nvSpPr>
          <p:spPr bwMode="auto">
            <a:xfrm rot="1758052">
              <a:off x="1454" y="1695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2F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vi-VN" sz="180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48" name="Oval 19"/>
            <p:cNvSpPr>
              <a:spLocks noChangeArrowheads="1"/>
            </p:cNvSpPr>
            <p:nvPr/>
          </p:nvSpPr>
          <p:spPr bwMode="auto">
            <a:xfrm rot="1758052">
              <a:off x="1440" y="1680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74A731"/>
                </a:gs>
                <a:gs pos="100000">
                  <a:srgbClr val="364D17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vi-VN" sz="180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49" name="Oval 20"/>
            <p:cNvSpPr>
              <a:spLocks noChangeArrowheads="1"/>
            </p:cNvSpPr>
            <p:nvPr/>
          </p:nvSpPr>
          <p:spPr bwMode="auto">
            <a:xfrm>
              <a:off x="1491" y="1706"/>
              <a:ext cx="231" cy="23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vi-VN" sz="180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50" name="Text Box 21"/>
            <p:cNvSpPr txBox="1">
              <a:spLocks noChangeArrowheads="1"/>
            </p:cNvSpPr>
            <p:nvPr/>
          </p:nvSpPr>
          <p:spPr bwMode="auto">
            <a:xfrm>
              <a:off x="1920" y="1728"/>
              <a:ext cx="2160" cy="2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chemeClr val="bg1"/>
                  </a:solidFill>
                  <a:cs typeface="Arial" charset="0"/>
                </a:rPr>
                <a:t>Click to add Title</a:t>
              </a:r>
            </a:p>
          </p:txBody>
        </p:sp>
        <p:sp>
          <p:nvSpPr>
            <p:cNvPr id="51" name="Text Box 22"/>
            <p:cNvSpPr txBox="1">
              <a:spLocks noChangeArrowheads="1"/>
            </p:cNvSpPr>
            <p:nvPr/>
          </p:nvSpPr>
          <p:spPr bwMode="auto">
            <a:xfrm>
              <a:off x="1562" y="1698"/>
              <a:ext cx="254" cy="34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200" b="1">
                  <a:solidFill>
                    <a:schemeClr val="bg1"/>
                  </a:solidFill>
                  <a:cs typeface="Arial" charset="0"/>
                </a:rPr>
                <a:t>2</a:t>
              </a:r>
            </a:p>
          </p:txBody>
        </p:sp>
        <p:sp>
          <p:nvSpPr>
            <p:cNvPr id="52" name="AutoShape 23"/>
            <p:cNvSpPr>
              <a:spLocks noChangeArrowheads="1"/>
            </p:cNvSpPr>
            <p:nvPr/>
          </p:nvSpPr>
          <p:spPr bwMode="gray">
            <a:xfrm>
              <a:off x="1654" y="1709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66FF"/>
                </a:gs>
                <a:gs pos="100000">
                  <a:srgbClr val="85ACD7"/>
                </a:gs>
              </a:gsLst>
              <a:lin ang="0" scaled="1"/>
            </a:gradFill>
            <a:ln w="38100" algn="ctr">
              <a:solidFill>
                <a:srgbClr val="6D85E9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/>
              <a:endParaRPr lang="vi-VN" sz="180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53" name="Oval 24"/>
            <p:cNvSpPr>
              <a:spLocks noChangeArrowheads="1"/>
            </p:cNvSpPr>
            <p:nvPr/>
          </p:nvSpPr>
          <p:spPr bwMode="gray">
            <a:xfrm rot="1758052">
              <a:off x="1454" y="1695"/>
              <a:ext cx="514" cy="417"/>
            </a:xfrm>
            <a:prstGeom prst="ellipse">
              <a:avLst/>
            </a:prstGeom>
            <a:solidFill>
              <a:srgbClr val="55497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vi-VN" sz="180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54" name="Oval 25"/>
            <p:cNvSpPr>
              <a:spLocks noChangeArrowheads="1"/>
            </p:cNvSpPr>
            <p:nvPr/>
          </p:nvSpPr>
          <p:spPr bwMode="gray">
            <a:xfrm rot="1758052">
              <a:off x="1440" y="1680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95A8FB"/>
                </a:gs>
                <a:gs pos="100000">
                  <a:srgbClr val="454E74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vi-VN" sz="180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55" name="Text Box 26"/>
            <p:cNvSpPr txBox="1">
              <a:spLocks noChangeArrowheads="1"/>
            </p:cNvSpPr>
            <p:nvPr/>
          </p:nvSpPr>
          <p:spPr bwMode="gray">
            <a:xfrm>
              <a:off x="1978" y="1758"/>
              <a:ext cx="2160" cy="2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endPara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56" name="Picture 27" descr="Picture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88" y="1704"/>
              <a:ext cx="239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" name="Text Box 28"/>
            <p:cNvSpPr txBox="1">
              <a:spLocks noChangeArrowheads="1"/>
            </p:cNvSpPr>
            <p:nvPr/>
          </p:nvSpPr>
          <p:spPr bwMode="gray">
            <a:xfrm>
              <a:off x="1655" y="1698"/>
              <a:ext cx="115" cy="34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endParaRPr lang="vi-VN" sz="3200" b="1">
                <a:solidFill>
                  <a:schemeClr val="bg1"/>
                </a:solidFill>
                <a:cs typeface="Arial" charset="0"/>
              </a:endParaRPr>
            </a:p>
          </p:txBody>
        </p:sp>
      </p:grpSp>
      <p:grpSp>
        <p:nvGrpSpPr>
          <p:cNvPr id="63" name="Group 65"/>
          <p:cNvGrpSpPr>
            <a:grpSpLocks/>
          </p:cNvGrpSpPr>
          <p:nvPr/>
        </p:nvGrpSpPr>
        <p:grpSpPr bwMode="auto">
          <a:xfrm>
            <a:off x="2362200" y="2362200"/>
            <a:ext cx="4385695" cy="601663"/>
            <a:chOff x="1938" y="2005"/>
            <a:chExt cx="3142" cy="379"/>
          </a:xfrm>
        </p:grpSpPr>
        <p:sp>
          <p:nvSpPr>
            <p:cNvPr id="64" name="AutoShape 17"/>
            <p:cNvSpPr>
              <a:spLocks noChangeArrowheads="1"/>
            </p:cNvSpPr>
            <p:nvPr/>
          </p:nvSpPr>
          <p:spPr bwMode="auto">
            <a:xfrm>
              <a:off x="2161" y="2028"/>
              <a:ext cx="2831" cy="27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9F5D5"/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74A73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/>
              <a:endParaRPr lang="vi-VN" sz="180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65" name="Text Box 21"/>
            <p:cNvSpPr txBox="1">
              <a:spLocks noChangeArrowheads="1"/>
            </p:cNvSpPr>
            <p:nvPr/>
          </p:nvSpPr>
          <p:spPr bwMode="auto">
            <a:xfrm>
              <a:off x="2439" y="2043"/>
              <a:ext cx="225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chemeClr val="bg1"/>
                  </a:solidFill>
                  <a:cs typeface="Arial" charset="0"/>
                </a:rPr>
                <a:t>Click to add Title</a:t>
              </a:r>
            </a:p>
          </p:txBody>
        </p:sp>
        <p:sp>
          <p:nvSpPr>
            <p:cNvPr id="66" name="AutoShape 23"/>
            <p:cNvSpPr>
              <a:spLocks noChangeArrowheads="1"/>
            </p:cNvSpPr>
            <p:nvPr/>
          </p:nvSpPr>
          <p:spPr bwMode="gray">
            <a:xfrm>
              <a:off x="2161" y="2028"/>
              <a:ext cx="2831" cy="27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9EC4FC"/>
                </a:gs>
                <a:gs pos="100000">
                  <a:srgbClr val="2049F8"/>
                </a:gs>
              </a:gsLst>
              <a:lin ang="0" scaled="1"/>
            </a:gradFill>
            <a:ln w="38100" algn="ctr">
              <a:solidFill>
                <a:srgbClr val="6D85E9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/>
              <a:endParaRPr lang="vi-VN" sz="180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67" name="Text Box 26"/>
            <p:cNvSpPr txBox="1">
              <a:spLocks noChangeArrowheads="1"/>
            </p:cNvSpPr>
            <p:nvPr/>
          </p:nvSpPr>
          <p:spPr bwMode="gray">
            <a:xfrm>
              <a:off x="2095" y="2056"/>
              <a:ext cx="2985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Khái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niệm</a:t>
              </a:r>
              <a:endParaRPr lang="en-US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" name="Oval 18"/>
            <p:cNvSpPr>
              <a:spLocks noChangeArrowheads="1"/>
            </p:cNvSpPr>
            <p:nvPr/>
          </p:nvSpPr>
          <p:spPr bwMode="auto">
            <a:xfrm rot="1758052">
              <a:off x="1953" y="2017"/>
              <a:ext cx="536" cy="329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2F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vi-VN" sz="180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69" name="Oval 24"/>
            <p:cNvSpPr>
              <a:spLocks noChangeArrowheads="1"/>
            </p:cNvSpPr>
            <p:nvPr/>
          </p:nvSpPr>
          <p:spPr bwMode="gray">
            <a:xfrm rot="1758052">
              <a:off x="1953" y="2017"/>
              <a:ext cx="536" cy="329"/>
            </a:xfrm>
            <a:prstGeom prst="ellipse">
              <a:avLst/>
            </a:prstGeom>
            <a:solidFill>
              <a:srgbClr val="55497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vi-VN" sz="180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70" name="Oval 19"/>
            <p:cNvSpPr>
              <a:spLocks noChangeArrowheads="1"/>
            </p:cNvSpPr>
            <p:nvPr/>
          </p:nvSpPr>
          <p:spPr bwMode="auto">
            <a:xfrm rot="1758052">
              <a:off x="1938" y="2005"/>
              <a:ext cx="536" cy="329"/>
            </a:xfrm>
            <a:prstGeom prst="ellipse">
              <a:avLst/>
            </a:prstGeom>
            <a:gradFill rotWithShape="1">
              <a:gsLst>
                <a:gs pos="0">
                  <a:srgbClr val="74A731"/>
                </a:gs>
                <a:gs pos="100000">
                  <a:srgbClr val="364D17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vi-VN" sz="180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71" name="Text Box 22"/>
            <p:cNvSpPr txBox="1">
              <a:spLocks noChangeArrowheads="1"/>
            </p:cNvSpPr>
            <p:nvPr/>
          </p:nvSpPr>
          <p:spPr bwMode="auto">
            <a:xfrm>
              <a:off x="2052" y="2019"/>
              <a:ext cx="293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200" b="1">
                  <a:solidFill>
                    <a:schemeClr val="bg1"/>
                  </a:solidFill>
                  <a:cs typeface="Arial" charset="0"/>
                </a:rPr>
                <a:t>2</a:t>
              </a:r>
            </a:p>
          </p:txBody>
        </p:sp>
        <p:sp>
          <p:nvSpPr>
            <p:cNvPr id="72" name="Oval 25"/>
            <p:cNvSpPr>
              <a:spLocks noChangeArrowheads="1"/>
            </p:cNvSpPr>
            <p:nvPr/>
          </p:nvSpPr>
          <p:spPr bwMode="gray">
            <a:xfrm rot="1758052">
              <a:off x="1938" y="2005"/>
              <a:ext cx="536" cy="329"/>
            </a:xfrm>
            <a:prstGeom prst="ellipse">
              <a:avLst/>
            </a:prstGeom>
            <a:gradFill rotWithShape="1">
              <a:gsLst>
                <a:gs pos="0">
                  <a:srgbClr val="95A8FB"/>
                </a:gs>
                <a:gs pos="100000">
                  <a:srgbClr val="454E74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vi-VN" sz="180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73" name="Oval 20"/>
            <p:cNvSpPr>
              <a:spLocks noChangeArrowheads="1"/>
            </p:cNvSpPr>
            <p:nvPr/>
          </p:nvSpPr>
          <p:spPr bwMode="auto">
            <a:xfrm>
              <a:off x="1991" y="2026"/>
              <a:ext cx="241" cy="18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vi-VN" sz="1800">
                <a:solidFill>
                  <a:schemeClr val="bg1"/>
                </a:solidFill>
                <a:cs typeface="Arial" charset="0"/>
              </a:endParaRPr>
            </a:p>
          </p:txBody>
        </p:sp>
        <p:pic>
          <p:nvPicPr>
            <p:cNvPr id="74" name="Picture 27" descr="Picture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88" y="2024"/>
              <a:ext cx="24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5" name="Text Box 28"/>
            <p:cNvSpPr txBox="1">
              <a:spLocks noChangeArrowheads="1"/>
            </p:cNvSpPr>
            <p:nvPr/>
          </p:nvSpPr>
          <p:spPr bwMode="gray">
            <a:xfrm>
              <a:off x="2096" y="2016"/>
              <a:ext cx="272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>
                  <a:solidFill>
                    <a:schemeClr val="bg1"/>
                  </a:solidFill>
                  <a:latin typeface=".VnTime" pitchFamily="34" charset="0"/>
                  <a:cs typeface="Arial" charset="0"/>
                </a:rPr>
                <a:t>I.</a:t>
              </a:r>
            </a:p>
          </p:txBody>
        </p:sp>
      </p:grpSp>
      <p:sp>
        <p:nvSpPr>
          <p:cNvPr id="76" name="Rectangle 94"/>
          <p:cNvSpPr>
            <a:spLocks noChangeArrowheads="1"/>
          </p:cNvSpPr>
          <p:nvPr/>
        </p:nvSpPr>
        <p:spPr bwMode="auto">
          <a:xfrm>
            <a:off x="3254217" y="4578803"/>
            <a:ext cx="26404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chế</a:t>
            </a:r>
            <a:endParaRPr lang="vi-VN" sz="2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8" name="Group 96"/>
          <p:cNvGrpSpPr>
            <a:grpSpLocks/>
          </p:cNvGrpSpPr>
          <p:nvPr/>
        </p:nvGrpSpPr>
        <p:grpSpPr bwMode="auto">
          <a:xfrm>
            <a:off x="2354331" y="5168348"/>
            <a:ext cx="4543425" cy="601662"/>
            <a:chOff x="1938" y="2005"/>
            <a:chExt cx="3255" cy="379"/>
          </a:xfrm>
        </p:grpSpPr>
        <p:sp>
          <p:nvSpPr>
            <p:cNvPr id="79" name="AutoShape 17"/>
            <p:cNvSpPr>
              <a:spLocks noChangeArrowheads="1"/>
            </p:cNvSpPr>
            <p:nvPr/>
          </p:nvSpPr>
          <p:spPr bwMode="auto">
            <a:xfrm>
              <a:off x="2161" y="2028"/>
              <a:ext cx="2831" cy="27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9F5D5"/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74A73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/>
              <a:endParaRPr lang="vi-VN" sz="180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80" name="Text Box 21"/>
            <p:cNvSpPr txBox="1">
              <a:spLocks noChangeArrowheads="1"/>
            </p:cNvSpPr>
            <p:nvPr/>
          </p:nvSpPr>
          <p:spPr bwMode="auto">
            <a:xfrm>
              <a:off x="2439" y="2043"/>
              <a:ext cx="225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chemeClr val="bg1"/>
                  </a:solidFill>
                  <a:cs typeface="Arial" charset="0"/>
                </a:rPr>
                <a:t>Click to add Title</a:t>
              </a:r>
            </a:p>
          </p:txBody>
        </p:sp>
        <p:sp>
          <p:nvSpPr>
            <p:cNvPr id="81" name="AutoShape 23"/>
            <p:cNvSpPr>
              <a:spLocks noChangeArrowheads="1"/>
            </p:cNvSpPr>
            <p:nvPr/>
          </p:nvSpPr>
          <p:spPr bwMode="gray">
            <a:xfrm>
              <a:off x="2161" y="2028"/>
              <a:ext cx="2831" cy="27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9EC4FC"/>
                </a:gs>
                <a:gs pos="100000">
                  <a:srgbClr val="2049F8"/>
                </a:gs>
              </a:gsLst>
              <a:lin ang="0" scaled="1"/>
            </a:gradFill>
            <a:ln w="38100" algn="ctr">
              <a:solidFill>
                <a:srgbClr val="6D85E9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/>
              <a:endParaRPr lang="vi-VN" sz="180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82" name="Text Box 26"/>
            <p:cNvSpPr txBox="1">
              <a:spLocks noChangeArrowheads="1"/>
            </p:cNvSpPr>
            <p:nvPr/>
          </p:nvSpPr>
          <p:spPr bwMode="gray">
            <a:xfrm>
              <a:off x="2208" y="2064"/>
              <a:ext cx="2985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Ứng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dụng</a:t>
              </a:r>
              <a:endParaRPr lang="en-US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" name="Oval 18"/>
            <p:cNvSpPr>
              <a:spLocks noChangeArrowheads="1"/>
            </p:cNvSpPr>
            <p:nvPr/>
          </p:nvSpPr>
          <p:spPr bwMode="auto">
            <a:xfrm rot="1758052">
              <a:off x="1953" y="2017"/>
              <a:ext cx="536" cy="329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2F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vi-VN" sz="180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84" name="Oval 24"/>
            <p:cNvSpPr>
              <a:spLocks noChangeArrowheads="1"/>
            </p:cNvSpPr>
            <p:nvPr/>
          </p:nvSpPr>
          <p:spPr bwMode="gray">
            <a:xfrm rot="1758052">
              <a:off x="1953" y="2017"/>
              <a:ext cx="536" cy="329"/>
            </a:xfrm>
            <a:prstGeom prst="ellipse">
              <a:avLst/>
            </a:prstGeom>
            <a:solidFill>
              <a:srgbClr val="55497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vi-VN" sz="180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85" name="Oval 19"/>
            <p:cNvSpPr>
              <a:spLocks noChangeArrowheads="1"/>
            </p:cNvSpPr>
            <p:nvPr/>
          </p:nvSpPr>
          <p:spPr bwMode="auto">
            <a:xfrm rot="1758052">
              <a:off x="1938" y="2005"/>
              <a:ext cx="536" cy="329"/>
            </a:xfrm>
            <a:prstGeom prst="ellipse">
              <a:avLst/>
            </a:prstGeom>
            <a:gradFill rotWithShape="1">
              <a:gsLst>
                <a:gs pos="0">
                  <a:srgbClr val="74A731"/>
                </a:gs>
                <a:gs pos="100000">
                  <a:srgbClr val="364D17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vi-VN" sz="180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86" name="Text Box 22"/>
            <p:cNvSpPr txBox="1">
              <a:spLocks noChangeArrowheads="1"/>
            </p:cNvSpPr>
            <p:nvPr/>
          </p:nvSpPr>
          <p:spPr bwMode="auto">
            <a:xfrm>
              <a:off x="2052" y="2019"/>
              <a:ext cx="293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200" b="1">
                  <a:solidFill>
                    <a:schemeClr val="bg1"/>
                  </a:solidFill>
                  <a:cs typeface="Arial" charset="0"/>
                </a:rPr>
                <a:t>2</a:t>
              </a:r>
            </a:p>
          </p:txBody>
        </p:sp>
        <p:sp>
          <p:nvSpPr>
            <p:cNvPr id="87" name="Oval 25"/>
            <p:cNvSpPr>
              <a:spLocks noChangeArrowheads="1"/>
            </p:cNvSpPr>
            <p:nvPr/>
          </p:nvSpPr>
          <p:spPr bwMode="gray">
            <a:xfrm rot="1758052">
              <a:off x="1938" y="2005"/>
              <a:ext cx="536" cy="329"/>
            </a:xfrm>
            <a:prstGeom prst="ellipse">
              <a:avLst/>
            </a:prstGeom>
            <a:gradFill rotWithShape="1">
              <a:gsLst>
                <a:gs pos="0">
                  <a:srgbClr val="95A8FB"/>
                </a:gs>
                <a:gs pos="100000">
                  <a:srgbClr val="454E74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vi-VN" sz="180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88" name="Oval 20"/>
            <p:cNvSpPr>
              <a:spLocks noChangeArrowheads="1"/>
            </p:cNvSpPr>
            <p:nvPr/>
          </p:nvSpPr>
          <p:spPr bwMode="auto">
            <a:xfrm>
              <a:off x="1991" y="2026"/>
              <a:ext cx="241" cy="18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vi-VN" sz="1800">
                <a:solidFill>
                  <a:schemeClr val="bg1"/>
                </a:solidFill>
                <a:cs typeface="Arial" charset="0"/>
              </a:endParaRPr>
            </a:p>
          </p:txBody>
        </p:sp>
        <p:pic>
          <p:nvPicPr>
            <p:cNvPr id="89" name="Picture 27" descr="Picture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88" y="2024"/>
              <a:ext cx="24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0" name="Text Box 28"/>
            <p:cNvSpPr txBox="1">
              <a:spLocks noChangeArrowheads="1"/>
            </p:cNvSpPr>
            <p:nvPr/>
          </p:nvSpPr>
          <p:spPr bwMode="gray">
            <a:xfrm>
              <a:off x="2060" y="2016"/>
              <a:ext cx="344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>
                  <a:solidFill>
                    <a:schemeClr val="bg1"/>
                  </a:solidFill>
                  <a:latin typeface=".VnTime" pitchFamily="34" charset="0"/>
                  <a:cs typeface="Arial" charset="0"/>
                </a:rPr>
                <a:t>V.</a:t>
              </a:r>
            </a:p>
          </p:txBody>
        </p:sp>
      </p:grpSp>
      <p:sp>
        <p:nvSpPr>
          <p:cNvPr id="62" name="Rectangle 61"/>
          <p:cNvSpPr/>
          <p:nvPr/>
        </p:nvSpPr>
        <p:spPr>
          <a:xfrm>
            <a:off x="2146085" y="1396968"/>
            <a:ext cx="46018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ĐẠI CƯƠNG VỀ POLIME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6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1008578" y="2210262"/>
            <a:ext cx="813542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Polime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nhiều đơn vị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gọi là mắt xích) liên kết với nhau</a:t>
            </a:r>
          </a:p>
        </p:txBody>
      </p:sp>
      <p:sp>
        <p:nvSpPr>
          <p:cNvPr id="17418" name="Text Box 47"/>
          <p:cNvSpPr txBox="1">
            <a:spLocks noChangeArrowheads="1"/>
          </p:cNvSpPr>
          <p:nvPr/>
        </p:nvSpPr>
        <p:spPr bwMode="auto">
          <a:xfrm>
            <a:off x="529433" y="1423280"/>
            <a:ext cx="6019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endParaRPr lang="en-US" sz="32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421" name="Group 51"/>
          <p:cNvGrpSpPr>
            <a:grpSpLocks/>
          </p:cNvGrpSpPr>
          <p:nvPr/>
        </p:nvGrpSpPr>
        <p:grpSpPr bwMode="auto">
          <a:xfrm>
            <a:off x="152400" y="609600"/>
            <a:ext cx="5562600" cy="666750"/>
            <a:chOff x="1938" y="2005"/>
            <a:chExt cx="3255" cy="341"/>
          </a:xfrm>
        </p:grpSpPr>
        <p:sp>
          <p:nvSpPr>
            <p:cNvPr id="17422" name="AutoShape 17"/>
            <p:cNvSpPr>
              <a:spLocks noChangeArrowheads="1"/>
            </p:cNvSpPr>
            <p:nvPr/>
          </p:nvSpPr>
          <p:spPr bwMode="auto">
            <a:xfrm>
              <a:off x="2161" y="2028"/>
              <a:ext cx="2831" cy="27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9F5D5"/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74A73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/>
              <a:endParaRPr lang="vi-VN" sz="180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17423" name="Text Box 21"/>
            <p:cNvSpPr txBox="1">
              <a:spLocks noChangeArrowheads="1"/>
            </p:cNvSpPr>
            <p:nvPr/>
          </p:nvSpPr>
          <p:spPr bwMode="auto">
            <a:xfrm>
              <a:off x="2439" y="2043"/>
              <a:ext cx="2253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2400" b="1">
                  <a:solidFill>
                    <a:schemeClr val="bg1"/>
                  </a:solidFill>
                  <a:cs typeface="Arial" charset="0"/>
                </a:rPr>
                <a:t>Click to add Title</a:t>
              </a:r>
            </a:p>
          </p:txBody>
        </p:sp>
        <p:sp>
          <p:nvSpPr>
            <p:cNvPr id="17424" name="AutoShape 23"/>
            <p:cNvSpPr>
              <a:spLocks noChangeArrowheads="1"/>
            </p:cNvSpPr>
            <p:nvPr/>
          </p:nvSpPr>
          <p:spPr bwMode="gray">
            <a:xfrm>
              <a:off x="2161" y="2028"/>
              <a:ext cx="2831" cy="27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9EC4FC"/>
                </a:gs>
                <a:gs pos="100000">
                  <a:srgbClr val="2049F8"/>
                </a:gs>
              </a:gsLst>
              <a:lin ang="0" scaled="1"/>
            </a:gradFill>
            <a:ln w="38100" algn="ctr">
              <a:solidFill>
                <a:srgbClr val="6D85E9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/>
              <a:endParaRPr lang="vi-VN" sz="180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17425" name="Text Box 26"/>
            <p:cNvSpPr txBox="1">
              <a:spLocks noChangeArrowheads="1"/>
            </p:cNvSpPr>
            <p:nvPr/>
          </p:nvSpPr>
          <p:spPr bwMode="gray">
            <a:xfrm>
              <a:off x="2208" y="2064"/>
              <a:ext cx="2985" cy="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b="1" dirty="0">
                  <a:solidFill>
                    <a:srgbClr val="FFFF00"/>
                  </a:solidFill>
                  <a:latin typeface=".VnTimeH" pitchFamily="34" charset="0"/>
                </a:rPr>
                <a:t>    </a:t>
              </a:r>
              <a:r>
                <a:rPr lang="en-US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KHÁI NIỆM</a:t>
              </a:r>
            </a:p>
          </p:txBody>
        </p:sp>
        <p:sp>
          <p:nvSpPr>
            <p:cNvPr id="17426" name="Oval 18"/>
            <p:cNvSpPr>
              <a:spLocks noChangeArrowheads="1"/>
            </p:cNvSpPr>
            <p:nvPr/>
          </p:nvSpPr>
          <p:spPr bwMode="auto">
            <a:xfrm rot="1758052">
              <a:off x="1953" y="2017"/>
              <a:ext cx="536" cy="329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2F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 rtl="1"/>
              <a:endParaRPr lang="vi-VN" sz="180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17427" name="Oval 24"/>
            <p:cNvSpPr>
              <a:spLocks noChangeArrowheads="1"/>
            </p:cNvSpPr>
            <p:nvPr/>
          </p:nvSpPr>
          <p:spPr bwMode="gray">
            <a:xfrm rot="1758052">
              <a:off x="1953" y="2017"/>
              <a:ext cx="536" cy="329"/>
            </a:xfrm>
            <a:prstGeom prst="ellipse">
              <a:avLst/>
            </a:prstGeom>
            <a:solidFill>
              <a:srgbClr val="5549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 rtl="1"/>
              <a:endParaRPr lang="vi-VN" sz="180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17428" name="Oval 19"/>
            <p:cNvSpPr>
              <a:spLocks noChangeArrowheads="1"/>
            </p:cNvSpPr>
            <p:nvPr/>
          </p:nvSpPr>
          <p:spPr bwMode="auto">
            <a:xfrm rot="1758052">
              <a:off x="1938" y="2005"/>
              <a:ext cx="536" cy="329"/>
            </a:xfrm>
            <a:prstGeom prst="ellipse">
              <a:avLst/>
            </a:prstGeom>
            <a:gradFill rotWithShape="1">
              <a:gsLst>
                <a:gs pos="0">
                  <a:srgbClr val="74A731"/>
                </a:gs>
                <a:gs pos="100000">
                  <a:srgbClr val="364D17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 rtl="1"/>
              <a:endParaRPr lang="vi-VN" sz="180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17429" name="Text Box 22"/>
            <p:cNvSpPr txBox="1">
              <a:spLocks noChangeArrowheads="1"/>
            </p:cNvSpPr>
            <p:nvPr/>
          </p:nvSpPr>
          <p:spPr bwMode="auto">
            <a:xfrm>
              <a:off x="2077" y="2019"/>
              <a:ext cx="240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3200" b="1">
                  <a:solidFill>
                    <a:schemeClr val="bg1"/>
                  </a:solidFill>
                  <a:cs typeface="Arial" charset="0"/>
                </a:rPr>
                <a:t>2</a:t>
              </a:r>
            </a:p>
          </p:txBody>
        </p:sp>
        <p:sp>
          <p:nvSpPr>
            <p:cNvPr id="17430" name="Oval 25"/>
            <p:cNvSpPr>
              <a:spLocks noChangeArrowheads="1"/>
            </p:cNvSpPr>
            <p:nvPr/>
          </p:nvSpPr>
          <p:spPr bwMode="gray">
            <a:xfrm rot="1758052">
              <a:off x="1938" y="2005"/>
              <a:ext cx="536" cy="329"/>
            </a:xfrm>
            <a:prstGeom prst="ellipse">
              <a:avLst/>
            </a:prstGeom>
            <a:gradFill rotWithShape="1">
              <a:gsLst>
                <a:gs pos="0">
                  <a:srgbClr val="95A8FB"/>
                </a:gs>
                <a:gs pos="100000">
                  <a:srgbClr val="454E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 rtl="1"/>
              <a:endParaRPr lang="vi-VN" sz="180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17431" name="Oval 20"/>
            <p:cNvSpPr>
              <a:spLocks noChangeArrowheads="1"/>
            </p:cNvSpPr>
            <p:nvPr/>
          </p:nvSpPr>
          <p:spPr bwMode="auto">
            <a:xfrm>
              <a:off x="1991" y="2026"/>
              <a:ext cx="241" cy="18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 rtl="1"/>
              <a:endParaRPr lang="vi-VN" sz="1800">
                <a:solidFill>
                  <a:schemeClr val="bg1"/>
                </a:solidFill>
                <a:cs typeface="Arial" charset="0"/>
              </a:endParaRPr>
            </a:p>
          </p:txBody>
        </p:sp>
        <p:pic>
          <p:nvPicPr>
            <p:cNvPr id="17432" name="Picture 27" descr="Picture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8" y="2024"/>
              <a:ext cx="24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33" name="Text Box 28"/>
            <p:cNvSpPr txBox="1">
              <a:spLocks noChangeArrowheads="1"/>
            </p:cNvSpPr>
            <p:nvPr/>
          </p:nvSpPr>
          <p:spPr bwMode="gray">
            <a:xfrm>
              <a:off x="2121" y="2016"/>
              <a:ext cx="222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2400" b="1">
                  <a:solidFill>
                    <a:srgbClr val="FFFF00"/>
                  </a:solidFill>
                  <a:latin typeface=".VnTime" pitchFamily="34" charset="0"/>
                  <a:cs typeface="Arial" charset="0"/>
                </a:rPr>
                <a:t>I.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482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771" name="Group 43"/>
          <p:cNvGrpSpPr>
            <a:grpSpLocks/>
          </p:cNvGrpSpPr>
          <p:nvPr/>
        </p:nvGrpSpPr>
        <p:grpSpPr bwMode="auto">
          <a:xfrm>
            <a:off x="190215" y="-665188737"/>
            <a:ext cx="9372600" cy="670347435"/>
            <a:chOff x="144" y="-419011"/>
            <a:chExt cx="5616" cy="422266"/>
          </a:xfrm>
        </p:grpSpPr>
        <p:grpSp>
          <p:nvGrpSpPr>
            <p:cNvPr id="16403" name="Group 4"/>
            <p:cNvGrpSpPr>
              <a:grpSpLocks/>
            </p:cNvGrpSpPr>
            <p:nvPr/>
          </p:nvGrpSpPr>
          <p:grpSpPr bwMode="auto">
            <a:xfrm>
              <a:off x="144" y="780"/>
              <a:ext cx="5616" cy="1357"/>
              <a:chOff x="336" y="3016"/>
              <a:chExt cx="5424" cy="1236"/>
            </a:xfrm>
          </p:grpSpPr>
          <p:sp>
            <p:nvSpPr>
              <p:cNvPr id="16425" name="Text Box 5"/>
              <p:cNvSpPr txBox="1">
                <a:spLocks noChangeArrowheads="1"/>
              </p:cNvSpPr>
              <p:nvPr/>
            </p:nvSpPr>
            <p:spPr bwMode="auto">
              <a:xfrm>
                <a:off x="336" y="3016"/>
                <a:ext cx="5424" cy="12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Ví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dụ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: nCH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2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= CH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2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                 (-CH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2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– CH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2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-)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n</a:t>
                </a:r>
              </a:p>
              <a:p>
                <a:pPr eaLnBrk="1" hangingPunct="1"/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eaLnBrk="1" hangingPunct="1"/>
                <a:r>
                  <a:rPr lang="en-US" sz="3200" dirty="0" smtClean="0">
                    <a:latin typeface=".VnTime" pitchFamily="34" charset="0"/>
                  </a:rPr>
                  <a:t>n</a:t>
                </a:r>
                <a:r>
                  <a:rPr lang="en-US" sz="3200" dirty="0" smtClean="0">
                    <a:latin typeface=".VnTimeH" pitchFamily="34" charset="0"/>
                  </a:rPr>
                  <a:t>H</a:t>
                </a:r>
                <a:r>
                  <a:rPr lang="en-US" sz="3200" baseline="-25000" dirty="0" smtClean="0">
                    <a:latin typeface=".VnTimeH" pitchFamily="34" charset="0"/>
                  </a:rPr>
                  <a:t>2</a:t>
                </a:r>
                <a:r>
                  <a:rPr lang="en-US" sz="3200" dirty="0" smtClean="0">
                    <a:latin typeface=".VnTimeH" pitchFamily="34" charset="0"/>
                  </a:rPr>
                  <a:t>n [CH</a:t>
                </a:r>
                <a:r>
                  <a:rPr lang="en-US" sz="3200" baseline="-25000" dirty="0" smtClean="0">
                    <a:latin typeface=".VnTimeH" pitchFamily="34" charset="0"/>
                  </a:rPr>
                  <a:t>2</a:t>
                </a:r>
                <a:r>
                  <a:rPr lang="en-US" sz="3200" dirty="0" smtClean="0">
                    <a:latin typeface=".VnTimeH" pitchFamily="34" charset="0"/>
                  </a:rPr>
                  <a:t>]</a:t>
                </a:r>
                <a:r>
                  <a:rPr lang="en-US" sz="3200" baseline="-25000" dirty="0" smtClean="0">
                    <a:latin typeface=".VnTimeH" pitchFamily="34" charset="0"/>
                  </a:rPr>
                  <a:t>5</a:t>
                </a:r>
                <a:r>
                  <a:rPr lang="en-US" sz="3200" dirty="0" smtClean="0">
                    <a:latin typeface=".VnTimeH" pitchFamily="34" charset="0"/>
                  </a:rPr>
                  <a:t> COOH       (-HN [CH</a:t>
                </a:r>
                <a:r>
                  <a:rPr lang="en-US" sz="3200" baseline="-25000" dirty="0" smtClean="0">
                    <a:latin typeface=".VnTimeH" pitchFamily="34" charset="0"/>
                  </a:rPr>
                  <a:t>2</a:t>
                </a:r>
                <a:r>
                  <a:rPr lang="en-US" sz="3200" dirty="0" smtClean="0">
                    <a:latin typeface=".VnTimeH" pitchFamily="34" charset="0"/>
                  </a:rPr>
                  <a:t>]</a:t>
                </a:r>
                <a:r>
                  <a:rPr lang="en-US" sz="3200" baseline="-25000" dirty="0" smtClean="0">
                    <a:latin typeface=".VnTimeH" pitchFamily="34" charset="0"/>
                  </a:rPr>
                  <a:t>5 </a:t>
                </a:r>
                <a:r>
                  <a:rPr lang="en-US" sz="3200" dirty="0">
                    <a:latin typeface=".VnTimeH" pitchFamily="34" charset="0"/>
                  </a:rPr>
                  <a:t>CO-</a:t>
                </a:r>
                <a:r>
                  <a:rPr lang="en-US" sz="3200" dirty="0" smtClean="0">
                    <a:latin typeface=".VnTimeH" pitchFamily="34" charset="0"/>
                  </a:rPr>
                  <a:t>)</a:t>
                </a:r>
                <a:r>
                  <a:rPr lang="en-US" sz="4000" baseline="-25000" dirty="0" smtClean="0">
                    <a:latin typeface=".VnTime" pitchFamily="34" charset="0"/>
                  </a:rPr>
                  <a:t>n</a:t>
                </a:r>
                <a:r>
                  <a:rPr lang="en-US" sz="3200" dirty="0" smtClean="0">
                    <a:latin typeface=".VnTimeH" pitchFamily="34" charset="0"/>
                  </a:rPr>
                  <a:t>+ </a:t>
                </a:r>
                <a:r>
                  <a:rPr lang="en-US" sz="3200" dirty="0">
                    <a:latin typeface=".VnTime" pitchFamily="34" charset="0"/>
                  </a:rPr>
                  <a:t>n</a:t>
                </a:r>
                <a:r>
                  <a:rPr lang="en-US" sz="3200" dirty="0">
                    <a:latin typeface=".VnTimeH" pitchFamily="34" charset="0"/>
                  </a:rPr>
                  <a:t>H</a:t>
                </a:r>
                <a:r>
                  <a:rPr lang="en-US" sz="3200" baseline="-25000" dirty="0">
                    <a:latin typeface=".VnTimeH" pitchFamily="34" charset="0"/>
                  </a:rPr>
                  <a:t>2</a:t>
                </a:r>
                <a:r>
                  <a:rPr lang="en-US" sz="3200" dirty="0">
                    <a:latin typeface=".VnTimeH" pitchFamily="34" charset="0"/>
                  </a:rPr>
                  <a:t>O</a:t>
                </a:r>
                <a:endParaRPr lang="en-US" sz="3200" dirty="0">
                  <a:latin typeface=".VnTimeH" pitchFamily="34" charset="0"/>
                  <a:sym typeface="Wingdings" pitchFamily="2" charset="2"/>
                </a:endParaRPr>
              </a:p>
              <a:p>
                <a:pPr eaLnBrk="1" hangingPunct="1"/>
                <a:r>
                  <a:rPr lang="en-US" sz="3200" dirty="0" smtClean="0">
                    <a:latin typeface=".VnTimeH" pitchFamily="34" charset="0"/>
                    <a:sym typeface="Wingdings" pitchFamily="2" charset="2"/>
                  </a:rPr>
                  <a:t> </a:t>
                </a:r>
                <a:endParaRPr lang="en-US" sz="3200" dirty="0">
                  <a:latin typeface=".VnTimeH" pitchFamily="34" charset="0"/>
                  <a:sym typeface="Wingdings" pitchFamily="2" charset="2"/>
                </a:endParaRPr>
              </a:p>
            </p:txBody>
          </p:sp>
          <p:sp>
            <p:nvSpPr>
              <p:cNvPr id="16428" name="Rectangle 8"/>
              <p:cNvSpPr>
                <a:spLocks noChangeArrowheads="1"/>
              </p:cNvSpPr>
              <p:nvPr/>
            </p:nvSpPr>
            <p:spPr bwMode="auto">
              <a:xfrm>
                <a:off x="1697" y="3016"/>
                <a:ext cx="1200" cy="3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400" dirty="0">
                    <a:latin typeface="VNI-Times" pitchFamily="2" charset="0"/>
                  </a:rPr>
                  <a:t>t</a:t>
                </a:r>
                <a:r>
                  <a:rPr lang="en-US" sz="2400" baseline="30000" dirty="0">
                    <a:latin typeface="VNI-Times" pitchFamily="2" charset="0"/>
                  </a:rPr>
                  <a:t>0</a:t>
                </a:r>
                <a:r>
                  <a:rPr lang="en-US" sz="2400" dirty="0">
                    <a:latin typeface="VNI-Times" pitchFamily="2" charset="0"/>
                  </a:rPr>
                  <a:t>, </a:t>
                </a:r>
                <a:r>
                  <a:rPr lang="en-US" sz="2400" dirty="0" err="1">
                    <a:latin typeface="VNI-Times" pitchFamily="2" charset="0"/>
                  </a:rPr>
                  <a:t>xt</a:t>
                </a:r>
                <a:endParaRPr lang="en-US" sz="2400" dirty="0">
                  <a:latin typeface="VNI-Times" pitchFamily="2" charset="0"/>
                </a:endParaRPr>
              </a:p>
            </p:txBody>
          </p:sp>
          <p:sp>
            <p:nvSpPr>
              <p:cNvPr id="16429" name="Line 9"/>
              <p:cNvSpPr>
                <a:spLocks noChangeShapeType="1"/>
              </p:cNvSpPr>
              <p:nvPr/>
            </p:nvSpPr>
            <p:spPr bwMode="auto">
              <a:xfrm>
                <a:off x="2067" y="3266"/>
                <a:ext cx="5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424" name="Text Box 19"/>
            <p:cNvSpPr txBox="1">
              <a:spLocks noChangeArrowheads="1"/>
            </p:cNvSpPr>
            <p:nvPr/>
          </p:nvSpPr>
          <p:spPr bwMode="auto">
            <a:xfrm>
              <a:off x="3072" y="1847"/>
              <a:ext cx="192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 err="1">
                  <a:solidFill>
                    <a:srgbClr val="FF3300"/>
                  </a:solidFill>
                  <a:latin typeface=".VnTime" pitchFamily="34" charset="0"/>
                </a:rPr>
                <a:t>policaproamit</a:t>
              </a:r>
              <a:endParaRPr lang="en-US" dirty="0">
                <a:solidFill>
                  <a:srgbClr val="FF3300"/>
                </a:solidFill>
                <a:latin typeface=".VnTime" pitchFamily="34" charset="0"/>
              </a:endParaRPr>
            </a:p>
          </p:txBody>
        </p:sp>
        <p:sp>
          <p:nvSpPr>
            <p:cNvPr id="16405" name="Text Box 20"/>
            <p:cNvSpPr txBox="1">
              <a:spLocks noChangeArrowheads="1"/>
            </p:cNvSpPr>
            <p:nvPr/>
          </p:nvSpPr>
          <p:spPr bwMode="auto">
            <a:xfrm>
              <a:off x="2749" y="1104"/>
              <a:ext cx="185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 err="1" smtClean="0">
                  <a:solidFill>
                    <a:srgbClr val="FF3300"/>
                  </a:solidFill>
                  <a:latin typeface=".VnTime" pitchFamily="34" charset="0"/>
                </a:rPr>
                <a:t>Poli</a:t>
              </a:r>
              <a:r>
                <a:rPr lang="en-US" dirty="0" smtClean="0">
                  <a:solidFill>
                    <a:srgbClr val="FF3300"/>
                  </a:solidFill>
                  <a:latin typeface=".VnTime" pitchFamily="34" charset="0"/>
                </a:rPr>
                <a:t> </a:t>
              </a:r>
              <a:r>
                <a:rPr lang="en-US" dirty="0" err="1" smtClean="0">
                  <a:solidFill>
                    <a:srgbClr val="FF3300"/>
                  </a:solidFill>
                  <a:latin typeface=".VnTime" pitchFamily="34" charset="0"/>
                </a:rPr>
                <a:t>etylen</a:t>
              </a:r>
              <a:r>
                <a:rPr lang="en-US" dirty="0" smtClean="0">
                  <a:solidFill>
                    <a:srgbClr val="FF3300"/>
                  </a:solidFill>
                  <a:latin typeface=".VnTime" pitchFamily="34" charset="0"/>
                </a:rPr>
                <a:t> </a:t>
              </a:r>
              <a:endParaRPr lang="en-US" dirty="0">
                <a:solidFill>
                  <a:srgbClr val="FF3300"/>
                </a:solidFill>
                <a:latin typeface=".VnTime" pitchFamily="34" charset="0"/>
              </a:endParaRPr>
            </a:p>
          </p:txBody>
        </p:sp>
        <p:sp>
          <p:nvSpPr>
            <p:cNvPr id="16406" name="Rectangle 21"/>
            <p:cNvSpPr>
              <a:spLocks noChangeArrowheads="1"/>
            </p:cNvSpPr>
            <p:nvPr/>
          </p:nvSpPr>
          <p:spPr bwMode="auto">
            <a:xfrm>
              <a:off x="786" y="2319"/>
              <a:ext cx="3741" cy="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3200" dirty="0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(-CH</a:t>
              </a:r>
              <a:r>
                <a:rPr lang="en-US" sz="3200" baseline="-25000" dirty="0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2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 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– CH</a:t>
              </a:r>
              <a:r>
                <a:rPr lang="en-US" sz="3200" baseline="-25000" dirty="0" smtClean="0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2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 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-)</a:t>
              </a:r>
              <a:r>
                <a:rPr lang="en-US" sz="3200" baseline="-25000" dirty="0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n</a:t>
              </a:r>
            </a:p>
            <a:p>
              <a:r>
                <a:rPr lang="en-US" sz="3200" dirty="0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            </a:t>
              </a:r>
            </a:p>
          </p:txBody>
        </p:sp>
        <p:sp>
          <p:nvSpPr>
            <p:cNvPr id="16407" name="Rectangle 22"/>
            <p:cNvSpPr>
              <a:spLocks noChangeArrowheads="1"/>
            </p:cNvSpPr>
            <p:nvPr/>
          </p:nvSpPr>
          <p:spPr bwMode="auto">
            <a:xfrm>
              <a:off x="718" y="2751"/>
              <a:ext cx="283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3200" dirty="0">
                  <a:latin typeface=".VnTimeH" pitchFamily="34" charset="0"/>
                </a:rPr>
                <a:t>( </a:t>
              </a:r>
              <a:r>
                <a:rPr lang="en-US" sz="3200" dirty="0" smtClean="0">
                  <a:latin typeface=".VnTimeH" pitchFamily="34" charset="0"/>
                </a:rPr>
                <a:t>HN- [CH</a:t>
              </a:r>
              <a:r>
                <a:rPr lang="en-US" sz="3200" baseline="-25000" dirty="0" smtClean="0">
                  <a:latin typeface=".VnTimeH" pitchFamily="34" charset="0"/>
                </a:rPr>
                <a:t>2</a:t>
              </a:r>
              <a:r>
                <a:rPr lang="en-US" sz="3200" dirty="0" smtClean="0">
                  <a:latin typeface=".VnTimeH" pitchFamily="34" charset="0"/>
                </a:rPr>
                <a:t>]</a:t>
              </a:r>
              <a:r>
                <a:rPr lang="en-US" sz="3200" baseline="-25000" dirty="0" smtClean="0">
                  <a:latin typeface=".VnTimeH" pitchFamily="34" charset="0"/>
                </a:rPr>
                <a:t>5</a:t>
              </a:r>
              <a:r>
                <a:rPr lang="en-US" sz="3200" dirty="0" smtClean="0">
                  <a:latin typeface=".VnTimeH" pitchFamily="34" charset="0"/>
                </a:rPr>
                <a:t> CO </a:t>
              </a:r>
              <a:r>
                <a:rPr lang="en-US" sz="3200" dirty="0">
                  <a:latin typeface=".VnTimeH" pitchFamily="34" charset="0"/>
                </a:rPr>
                <a:t>)</a:t>
              </a:r>
              <a:r>
                <a:rPr lang="en-US" sz="3200" baseline="-25000" dirty="0">
                  <a:latin typeface=".VnTime" pitchFamily="34" charset="0"/>
                </a:rPr>
                <a:t>n</a:t>
              </a:r>
            </a:p>
          </p:txBody>
        </p:sp>
        <p:grpSp>
          <p:nvGrpSpPr>
            <p:cNvPr id="16408" name="Group 23"/>
            <p:cNvGrpSpPr>
              <a:grpSpLocks/>
            </p:cNvGrpSpPr>
            <p:nvPr/>
          </p:nvGrpSpPr>
          <p:grpSpPr bwMode="auto">
            <a:xfrm>
              <a:off x="741" y="-419011"/>
              <a:ext cx="1956" cy="421944"/>
              <a:chOff x="1125" y="-420931"/>
              <a:chExt cx="1956" cy="421944"/>
            </a:xfrm>
          </p:grpSpPr>
          <p:sp>
            <p:nvSpPr>
              <p:cNvPr id="16414" name="Line 24"/>
              <p:cNvSpPr>
                <a:spLocks noChangeShapeType="1"/>
              </p:cNvSpPr>
              <p:nvPr/>
            </p:nvSpPr>
            <p:spPr bwMode="auto">
              <a:xfrm>
                <a:off x="1156" y="1013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6" name="Line 26"/>
              <p:cNvSpPr>
                <a:spLocks noChangeShapeType="1"/>
              </p:cNvSpPr>
              <p:nvPr/>
            </p:nvSpPr>
            <p:spPr bwMode="auto">
              <a:xfrm>
                <a:off x="2937" y="1013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7" name="Line 27"/>
              <p:cNvSpPr>
                <a:spLocks noChangeShapeType="1"/>
              </p:cNvSpPr>
              <p:nvPr/>
            </p:nvSpPr>
            <p:spPr bwMode="auto">
              <a:xfrm>
                <a:off x="1125" y="-420931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409" name="Line 28"/>
            <p:cNvSpPr>
              <a:spLocks noChangeShapeType="1"/>
            </p:cNvSpPr>
            <p:nvPr/>
          </p:nvSpPr>
          <p:spPr bwMode="auto">
            <a:xfrm>
              <a:off x="2929" y="2247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0" name="Text Box 29"/>
            <p:cNvSpPr txBox="1">
              <a:spLocks noChangeArrowheads="1"/>
            </p:cNvSpPr>
            <p:nvPr/>
          </p:nvSpPr>
          <p:spPr bwMode="auto">
            <a:xfrm>
              <a:off x="3532" y="2688"/>
              <a:ext cx="12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dirty="0" smtClean="0">
                  <a:latin typeface=".VnTime" pitchFamily="34" charset="0"/>
                </a:rPr>
                <a:t>polime</a:t>
              </a:r>
              <a:endParaRPr lang="en-US" sz="3200" dirty="0">
                <a:latin typeface=".VnTime" pitchFamily="34" charset="0"/>
              </a:endParaRPr>
            </a:p>
          </p:txBody>
        </p:sp>
        <p:graphicFrame>
          <p:nvGraphicFramePr>
            <p:cNvPr id="16413" name="Object 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88773584"/>
                </p:ext>
              </p:extLst>
            </p:nvPr>
          </p:nvGraphicFramePr>
          <p:xfrm>
            <a:off x="2269" y="1425"/>
            <a:ext cx="480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52" name="Equation" r:id="rId3" imgW="431613" imgH="228501" progId="Equation.3">
                    <p:embed/>
                  </p:oleObj>
                </mc:Choice>
                <mc:Fallback>
                  <p:oleObj name="Equation" r:id="rId3" imgW="431613" imgH="22850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69" y="1425"/>
                          <a:ext cx="480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3789" name="Group 61"/>
          <p:cNvGrpSpPr>
            <a:grpSpLocks/>
          </p:cNvGrpSpPr>
          <p:nvPr/>
        </p:nvGrpSpPr>
        <p:grpSpPr bwMode="auto">
          <a:xfrm>
            <a:off x="968074" y="-240621"/>
            <a:ext cx="5942013" cy="1385888"/>
            <a:chOff x="150" y="-34"/>
            <a:chExt cx="3743" cy="873"/>
          </a:xfrm>
        </p:grpSpPr>
        <p:sp>
          <p:nvSpPr>
            <p:cNvPr id="16389" name="Text Box 46"/>
            <p:cNvSpPr txBox="1">
              <a:spLocks noChangeArrowheads="1"/>
            </p:cNvSpPr>
            <p:nvPr/>
          </p:nvSpPr>
          <p:spPr bwMode="auto">
            <a:xfrm>
              <a:off x="336" y="471"/>
              <a:ext cx="3557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3200" dirty="0"/>
                <a:t>1.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Khái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niệm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6390" name="Group 48"/>
            <p:cNvGrpSpPr>
              <a:grpSpLocks/>
            </p:cNvGrpSpPr>
            <p:nvPr/>
          </p:nvGrpSpPr>
          <p:grpSpPr bwMode="auto">
            <a:xfrm>
              <a:off x="150" y="-34"/>
              <a:ext cx="2910" cy="364"/>
              <a:chOff x="1988" y="2019"/>
              <a:chExt cx="2704" cy="296"/>
            </a:xfrm>
          </p:grpSpPr>
          <p:sp>
            <p:nvSpPr>
              <p:cNvPr id="16392" name="Text Box 21"/>
              <p:cNvSpPr txBox="1">
                <a:spLocks noChangeArrowheads="1"/>
              </p:cNvSpPr>
              <p:nvPr/>
            </p:nvSpPr>
            <p:spPr bwMode="auto">
              <a:xfrm>
                <a:off x="2439" y="2043"/>
                <a:ext cx="2253" cy="2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sz="2400" b="1">
                    <a:solidFill>
                      <a:schemeClr val="bg1"/>
                    </a:solidFill>
                    <a:cs typeface="Arial" charset="0"/>
                  </a:rPr>
                  <a:t>Click to add Title</a:t>
                </a:r>
              </a:p>
            </p:txBody>
          </p:sp>
          <p:sp>
            <p:nvSpPr>
              <p:cNvPr id="16398" name="Text Box 22"/>
              <p:cNvSpPr txBox="1">
                <a:spLocks noChangeArrowheads="1"/>
              </p:cNvSpPr>
              <p:nvPr/>
            </p:nvSpPr>
            <p:spPr bwMode="auto">
              <a:xfrm>
                <a:off x="2077" y="2019"/>
                <a:ext cx="240" cy="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sz="3200" b="1">
                    <a:solidFill>
                      <a:schemeClr val="bg1"/>
                    </a:solidFill>
                    <a:cs typeface="Arial" charset="0"/>
                  </a:rPr>
                  <a:t>2</a:t>
                </a:r>
              </a:p>
            </p:txBody>
          </p:sp>
          <p:sp>
            <p:nvSpPr>
              <p:cNvPr id="16400" name="Oval 20"/>
              <p:cNvSpPr>
                <a:spLocks noChangeArrowheads="1"/>
              </p:cNvSpPr>
              <p:nvPr/>
            </p:nvSpPr>
            <p:spPr bwMode="auto">
              <a:xfrm>
                <a:off x="1991" y="2026"/>
                <a:ext cx="241" cy="18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rtl="1"/>
                <a:endParaRPr lang="vi-VN" sz="1800">
                  <a:solidFill>
                    <a:schemeClr val="bg1"/>
                  </a:solidFill>
                  <a:cs typeface="Arial" charset="0"/>
                </a:endParaRPr>
              </a:p>
            </p:txBody>
          </p:sp>
          <p:pic>
            <p:nvPicPr>
              <p:cNvPr id="16401" name="Picture 27" descr="Picture1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88" y="2024"/>
                <a:ext cx="249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5" name="Group 51"/>
          <p:cNvGrpSpPr>
            <a:grpSpLocks/>
          </p:cNvGrpSpPr>
          <p:nvPr/>
        </p:nvGrpSpPr>
        <p:grpSpPr bwMode="auto">
          <a:xfrm>
            <a:off x="400708" y="51825"/>
            <a:ext cx="5562600" cy="666750"/>
            <a:chOff x="1938" y="2005"/>
            <a:chExt cx="3255" cy="341"/>
          </a:xfrm>
        </p:grpSpPr>
        <p:sp>
          <p:nvSpPr>
            <p:cNvPr id="26" name="AutoShape 17"/>
            <p:cNvSpPr>
              <a:spLocks noChangeArrowheads="1"/>
            </p:cNvSpPr>
            <p:nvPr/>
          </p:nvSpPr>
          <p:spPr bwMode="auto">
            <a:xfrm>
              <a:off x="2161" y="2028"/>
              <a:ext cx="2831" cy="27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9F5D5"/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74A73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/>
              <a:endParaRPr lang="vi-VN" sz="180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27" name="Text Box 21"/>
            <p:cNvSpPr txBox="1">
              <a:spLocks noChangeArrowheads="1"/>
            </p:cNvSpPr>
            <p:nvPr/>
          </p:nvSpPr>
          <p:spPr bwMode="auto">
            <a:xfrm>
              <a:off x="2439" y="2043"/>
              <a:ext cx="2253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2400" b="1">
                  <a:solidFill>
                    <a:schemeClr val="bg1"/>
                  </a:solidFill>
                  <a:cs typeface="Arial" charset="0"/>
                </a:rPr>
                <a:t>Click to add Title</a:t>
              </a:r>
            </a:p>
          </p:txBody>
        </p:sp>
        <p:sp>
          <p:nvSpPr>
            <p:cNvPr id="28" name="AutoShape 23"/>
            <p:cNvSpPr>
              <a:spLocks noChangeArrowheads="1"/>
            </p:cNvSpPr>
            <p:nvPr/>
          </p:nvSpPr>
          <p:spPr bwMode="gray">
            <a:xfrm>
              <a:off x="2161" y="2028"/>
              <a:ext cx="2831" cy="27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9EC4FC"/>
                </a:gs>
                <a:gs pos="100000">
                  <a:srgbClr val="2049F8"/>
                </a:gs>
              </a:gsLst>
              <a:lin ang="0" scaled="1"/>
            </a:gradFill>
            <a:ln w="38100" algn="ctr">
              <a:solidFill>
                <a:srgbClr val="6D85E9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/>
              <a:endParaRPr lang="vi-VN" sz="180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29" name="Text Box 26"/>
            <p:cNvSpPr txBox="1">
              <a:spLocks noChangeArrowheads="1"/>
            </p:cNvSpPr>
            <p:nvPr/>
          </p:nvSpPr>
          <p:spPr bwMode="gray">
            <a:xfrm>
              <a:off x="2208" y="2064"/>
              <a:ext cx="2985" cy="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b="1" dirty="0">
                  <a:solidFill>
                    <a:srgbClr val="FFFF00"/>
                  </a:solidFill>
                  <a:latin typeface=".VnTimeH" pitchFamily="34" charset="0"/>
                </a:rPr>
                <a:t>    </a:t>
              </a:r>
              <a:r>
                <a:rPr lang="en-US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KHÁI NIỆM</a:t>
              </a:r>
            </a:p>
          </p:txBody>
        </p:sp>
        <p:sp>
          <p:nvSpPr>
            <p:cNvPr id="30" name="Oval 18"/>
            <p:cNvSpPr>
              <a:spLocks noChangeArrowheads="1"/>
            </p:cNvSpPr>
            <p:nvPr/>
          </p:nvSpPr>
          <p:spPr bwMode="auto">
            <a:xfrm rot="1758052">
              <a:off x="1953" y="2017"/>
              <a:ext cx="536" cy="329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2F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 rtl="1"/>
              <a:endParaRPr lang="vi-VN" sz="180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31" name="Oval 24"/>
            <p:cNvSpPr>
              <a:spLocks noChangeArrowheads="1"/>
            </p:cNvSpPr>
            <p:nvPr/>
          </p:nvSpPr>
          <p:spPr bwMode="gray">
            <a:xfrm rot="1758052">
              <a:off x="1953" y="2017"/>
              <a:ext cx="536" cy="329"/>
            </a:xfrm>
            <a:prstGeom prst="ellipse">
              <a:avLst/>
            </a:prstGeom>
            <a:solidFill>
              <a:srgbClr val="5549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 rtl="1"/>
              <a:endParaRPr lang="vi-VN" sz="180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32" name="Oval 19"/>
            <p:cNvSpPr>
              <a:spLocks noChangeArrowheads="1"/>
            </p:cNvSpPr>
            <p:nvPr/>
          </p:nvSpPr>
          <p:spPr bwMode="auto">
            <a:xfrm rot="1758052">
              <a:off x="1938" y="2005"/>
              <a:ext cx="536" cy="329"/>
            </a:xfrm>
            <a:prstGeom prst="ellipse">
              <a:avLst/>
            </a:prstGeom>
            <a:gradFill rotWithShape="1">
              <a:gsLst>
                <a:gs pos="0">
                  <a:srgbClr val="74A731"/>
                </a:gs>
                <a:gs pos="100000">
                  <a:srgbClr val="364D17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 rtl="1"/>
              <a:endParaRPr lang="vi-VN" sz="180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33" name="Text Box 22"/>
            <p:cNvSpPr txBox="1">
              <a:spLocks noChangeArrowheads="1"/>
            </p:cNvSpPr>
            <p:nvPr/>
          </p:nvSpPr>
          <p:spPr bwMode="auto">
            <a:xfrm>
              <a:off x="2077" y="2019"/>
              <a:ext cx="240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3200" b="1">
                  <a:solidFill>
                    <a:schemeClr val="bg1"/>
                  </a:solidFill>
                  <a:cs typeface="Arial" charset="0"/>
                </a:rPr>
                <a:t>2</a:t>
              </a:r>
            </a:p>
          </p:txBody>
        </p:sp>
        <p:sp>
          <p:nvSpPr>
            <p:cNvPr id="34" name="Oval 25"/>
            <p:cNvSpPr>
              <a:spLocks noChangeArrowheads="1"/>
            </p:cNvSpPr>
            <p:nvPr/>
          </p:nvSpPr>
          <p:spPr bwMode="gray">
            <a:xfrm rot="1758052">
              <a:off x="1938" y="2005"/>
              <a:ext cx="536" cy="329"/>
            </a:xfrm>
            <a:prstGeom prst="ellipse">
              <a:avLst/>
            </a:prstGeom>
            <a:gradFill rotWithShape="1">
              <a:gsLst>
                <a:gs pos="0">
                  <a:srgbClr val="95A8FB"/>
                </a:gs>
                <a:gs pos="100000">
                  <a:srgbClr val="454E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 rtl="1"/>
              <a:endParaRPr lang="vi-VN" sz="180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35" name="Oval 20"/>
            <p:cNvSpPr>
              <a:spLocks noChangeArrowheads="1"/>
            </p:cNvSpPr>
            <p:nvPr/>
          </p:nvSpPr>
          <p:spPr bwMode="auto">
            <a:xfrm>
              <a:off x="1991" y="2026"/>
              <a:ext cx="241" cy="18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 rtl="1"/>
              <a:endParaRPr lang="vi-VN" sz="1800">
                <a:solidFill>
                  <a:schemeClr val="bg1"/>
                </a:solidFill>
                <a:cs typeface="Arial" charset="0"/>
              </a:endParaRPr>
            </a:p>
          </p:txBody>
        </p:sp>
        <p:pic>
          <p:nvPicPr>
            <p:cNvPr id="36" name="Picture 27" descr="Picture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8" y="2024"/>
              <a:ext cx="24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Text Box 28"/>
            <p:cNvSpPr txBox="1">
              <a:spLocks noChangeArrowheads="1"/>
            </p:cNvSpPr>
            <p:nvPr/>
          </p:nvSpPr>
          <p:spPr bwMode="gray">
            <a:xfrm>
              <a:off x="2121" y="2016"/>
              <a:ext cx="222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2400" b="1">
                  <a:solidFill>
                    <a:srgbClr val="FFFF00"/>
                  </a:solidFill>
                  <a:latin typeface=".VnTime" pitchFamily="34" charset="0"/>
                  <a:cs typeface="Arial" charset="0"/>
                </a:rPr>
                <a:t>I.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197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3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3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Line 5"/>
          <p:cNvSpPr>
            <a:spLocks noChangeShapeType="1"/>
          </p:cNvSpPr>
          <p:nvPr/>
        </p:nvSpPr>
        <p:spPr bwMode="auto">
          <a:xfrm flipH="1">
            <a:off x="0" y="6000750"/>
            <a:ext cx="9220200" cy="0"/>
          </a:xfrm>
          <a:prstGeom prst="line">
            <a:avLst/>
          </a:prstGeom>
          <a:noFill/>
          <a:ln w="92075" cmpd="thinThick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1" name="Text Box 7"/>
          <p:cNvSpPr txBox="1">
            <a:spLocks noChangeArrowheads="1"/>
          </p:cNvSpPr>
          <p:nvPr/>
        </p:nvSpPr>
        <p:spPr bwMode="auto">
          <a:xfrm>
            <a:off x="-152400" y="3943350"/>
            <a:ext cx="38100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1" dirty="0">
                <a:solidFill>
                  <a:srgbClr val="FF3300"/>
                </a:solidFill>
              </a:rPr>
              <a:t> </a:t>
            </a:r>
            <a:r>
              <a:rPr lang="en-US" sz="2600" b="1" dirty="0" smtClean="0">
                <a:solidFill>
                  <a:srgbClr val="FF3300"/>
                </a:solidFill>
              </a:rPr>
              <a:t>     nH</a:t>
            </a:r>
            <a:r>
              <a:rPr lang="en-US" sz="2600" b="1" baseline="-25000" dirty="0" smtClean="0">
                <a:solidFill>
                  <a:srgbClr val="FF3300"/>
                </a:solidFill>
              </a:rPr>
              <a:t>2</a:t>
            </a:r>
            <a:r>
              <a:rPr lang="en-US" sz="2600" b="1" dirty="0" smtClean="0">
                <a:solidFill>
                  <a:srgbClr val="FF3300"/>
                </a:solidFill>
              </a:rPr>
              <a:t>N-</a:t>
            </a:r>
            <a:r>
              <a:rPr lang="en-US" sz="2600" b="1" dirty="0">
                <a:solidFill>
                  <a:srgbClr val="FF3300"/>
                </a:solidFill>
              </a:rPr>
              <a:t>[CH</a:t>
            </a:r>
            <a:r>
              <a:rPr lang="en-US" sz="2600" b="1" baseline="-25000" dirty="0">
                <a:solidFill>
                  <a:srgbClr val="FF3300"/>
                </a:solidFill>
              </a:rPr>
              <a:t>2</a:t>
            </a:r>
            <a:r>
              <a:rPr lang="en-US" sz="2600" b="1" dirty="0">
                <a:solidFill>
                  <a:srgbClr val="FF3300"/>
                </a:solidFill>
              </a:rPr>
              <a:t>]</a:t>
            </a:r>
            <a:r>
              <a:rPr lang="en-US" sz="2600" b="1" baseline="-25000" dirty="0">
                <a:solidFill>
                  <a:srgbClr val="FF3300"/>
                </a:solidFill>
              </a:rPr>
              <a:t>5</a:t>
            </a:r>
            <a:r>
              <a:rPr lang="en-US" sz="2600" b="1" dirty="0">
                <a:solidFill>
                  <a:srgbClr val="FF3300"/>
                </a:solidFill>
              </a:rPr>
              <a:t>-COOH</a:t>
            </a:r>
            <a:endParaRPr lang="en-US" sz="2600" dirty="0">
              <a:solidFill>
                <a:srgbClr val="FF3300"/>
              </a:solidFill>
            </a:endParaRPr>
          </a:p>
        </p:txBody>
      </p:sp>
      <p:sp>
        <p:nvSpPr>
          <p:cNvPr id="82952" name="Text Box 8"/>
          <p:cNvSpPr txBox="1">
            <a:spLocks noChangeArrowheads="1"/>
          </p:cNvSpPr>
          <p:nvPr/>
        </p:nvSpPr>
        <p:spPr bwMode="auto">
          <a:xfrm>
            <a:off x="533400" y="1657350"/>
            <a:ext cx="518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nCH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CH</a:t>
            </a:r>
            <a:r>
              <a:rPr lang="en-US" sz="32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7" name="Rectangle 9"/>
          <p:cNvSpPr>
            <a:spLocks noChangeArrowheads="1"/>
          </p:cNvSpPr>
          <p:nvPr/>
        </p:nvSpPr>
        <p:spPr bwMode="auto">
          <a:xfrm>
            <a:off x="0" y="2190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82954" name="Object 10"/>
          <p:cNvGraphicFramePr>
            <a:graphicFrameLocks noChangeAspect="1"/>
          </p:cNvGraphicFramePr>
          <p:nvPr/>
        </p:nvGraphicFramePr>
        <p:xfrm>
          <a:off x="2781300" y="1544638"/>
          <a:ext cx="1828800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16" name="Equation" r:id="rId3" imgW="609600" imgH="228600" progId="Equation.DSMT4">
                  <p:embed/>
                </p:oleObj>
              </mc:Choice>
              <mc:Fallback>
                <p:oleObj name="Equation" r:id="rId3" imgW="609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1300" y="1544638"/>
                        <a:ext cx="1828800" cy="671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9" name="Rectangle 11"/>
          <p:cNvSpPr>
            <a:spLocks noChangeArrowheads="1"/>
          </p:cNvSpPr>
          <p:nvPr/>
        </p:nvSpPr>
        <p:spPr bwMode="auto">
          <a:xfrm>
            <a:off x="0" y="2495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40" name="Rectangle 12"/>
          <p:cNvSpPr>
            <a:spLocks noChangeArrowheads="1"/>
          </p:cNvSpPr>
          <p:nvPr/>
        </p:nvSpPr>
        <p:spPr bwMode="auto">
          <a:xfrm>
            <a:off x="0" y="2433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8295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9928594"/>
              </p:ext>
            </p:extLst>
          </p:nvPr>
        </p:nvGraphicFramePr>
        <p:xfrm>
          <a:off x="3352800" y="3905250"/>
          <a:ext cx="11430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17" name="Equation" r:id="rId5" imgW="622030" imgH="228501" progId="Equation.DSMT4">
                  <p:embed/>
                </p:oleObj>
              </mc:Choice>
              <mc:Fallback>
                <p:oleObj name="Equation" r:id="rId5" imgW="622030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3905250"/>
                        <a:ext cx="1143000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58" name="Text Box 14"/>
          <p:cNvSpPr txBox="1">
            <a:spLocks noChangeArrowheads="1"/>
          </p:cNvSpPr>
          <p:nvPr/>
        </p:nvSpPr>
        <p:spPr bwMode="auto">
          <a:xfrm>
            <a:off x="4572000" y="1657350"/>
            <a:ext cx="3124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(-CH</a:t>
            </a:r>
            <a:r>
              <a:rPr lang="en-US" sz="3200" b="1" baseline="-25000">
                <a:solidFill>
                  <a:srgbClr val="FF0000"/>
                </a:solidFill>
              </a:rPr>
              <a:t>2</a:t>
            </a:r>
            <a:r>
              <a:rPr lang="en-US" sz="3200" b="1">
                <a:solidFill>
                  <a:srgbClr val="FF0000"/>
                </a:solidFill>
              </a:rPr>
              <a:t> -CH</a:t>
            </a:r>
            <a:r>
              <a:rPr lang="en-US" sz="3200" b="1" baseline="-25000">
                <a:solidFill>
                  <a:srgbClr val="FF0000"/>
                </a:solidFill>
              </a:rPr>
              <a:t>2</a:t>
            </a:r>
            <a:r>
              <a:rPr lang="en-US" sz="3200" b="1">
                <a:solidFill>
                  <a:srgbClr val="FF0000"/>
                </a:solidFill>
              </a:rPr>
              <a:t> -)</a:t>
            </a:r>
            <a:r>
              <a:rPr lang="en-US" sz="3200" b="1" baseline="-25000">
                <a:solidFill>
                  <a:srgbClr val="FF0000"/>
                </a:solidFill>
              </a:rPr>
              <a:t>n</a:t>
            </a:r>
          </a:p>
        </p:txBody>
      </p:sp>
      <p:grpSp>
        <p:nvGrpSpPr>
          <p:cNvPr id="82959" name="Group 15"/>
          <p:cNvGrpSpPr>
            <a:grpSpLocks/>
          </p:cNvGrpSpPr>
          <p:nvPr/>
        </p:nvGrpSpPr>
        <p:grpSpPr bwMode="auto">
          <a:xfrm>
            <a:off x="4114800" y="3881438"/>
            <a:ext cx="7467600" cy="519112"/>
            <a:chOff x="2448" y="2592"/>
            <a:chExt cx="4704" cy="327"/>
          </a:xfrm>
        </p:grpSpPr>
        <p:sp>
          <p:nvSpPr>
            <p:cNvPr id="18463" name="Text Box 16"/>
            <p:cNvSpPr txBox="1">
              <a:spLocks noChangeArrowheads="1"/>
            </p:cNvSpPr>
            <p:nvPr/>
          </p:nvSpPr>
          <p:spPr bwMode="auto">
            <a:xfrm>
              <a:off x="2640" y="2592"/>
              <a:ext cx="451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FF3300"/>
                  </a:solidFill>
                </a:rPr>
                <a:t>(</a:t>
              </a:r>
              <a:r>
                <a:rPr lang="en-US" b="1"/>
                <a:t> </a:t>
              </a:r>
              <a:r>
                <a:rPr lang="en-US" b="1">
                  <a:solidFill>
                    <a:srgbClr val="FF3300"/>
                  </a:solidFill>
                </a:rPr>
                <a:t>NH -[CH</a:t>
              </a:r>
              <a:r>
                <a:rPr lang="en-US" b="1" baseline="-25000">
                  <a:solidFill>
                    <a:srgbClr val="FF3300"/>
                  </a:solidFill>
                </a:rPr>
                <a:t>2</a:t>
              </a:r>
              <a:r>
                <a:rPr lang="en-US" b="1">
                  <a:solidFill>
                    <a:srgbClr val="FF3300"/>
                  </a:solidFill>
                </a:rPr>
                <a:t>]</a:t>
              </a:r>
              <a:r>
                <a:rPr lang="en-US" b="1" baseline="-25000">
                  <a:solidFill>
                    <a:srgbClr val="FF3300"/>
                  </a:solidFill>
                </a:rPr>
                <a:t>5</a:t>
              </a:r>
              <a:r>
                <a:rPr lang="en-US" b="1">
                  <a:solidFill>
                    <a:srgbClr val="FF3300"/>
                  </a:solidFill>
                </a:rPr>
                <a:t>-CO)</a:t>
              </a:r>
              <a:r>
                <a:rPr lang="en-US" b="1" baseline="-25000">
                  <a:solidFill>
                    <a:srgbClr val="FF3300"/>
                  </a:solidFill>
                </a:rPr>
                <a:t>n</a:t>
              </a:r>
              <a:r>
                <a:rPr lang="en-US" b="1">
                  <a:solidFill>
                    <a:srgbClr val="FF3300"/>
                  </a:solidFill>
                </a:rPr>
                <a:t>     + nH</a:t>
              </a:r>
              <a:r>
                <a:rPr lang="en-US" b="1" baseline="-25000">
                  <a:solidFill>
                    <a:srgbClr val="FF3300"/>
                  </a:solidFill>
                </a:rPr>
                <a:t>2</a:t>
              </a:r>
              <a:r>
                <a:rPr lang="en-US" b="1">
                  <a:solidFill>
                    <a:srgbClr val="FF3300"/>
                  </a:solidFill>
                </a:rPr>
                <a:t>O</a:t>
              </a:r>
              <a:r>
                <a:rPr lang="en-US" sz="2400">
                  <a:solidFill>
                    <a:srgbClr val="FF3300"/>
                  </a:solidFill>
                </a:rPr>
                <a:t> </a:t>
              </a:r>
            </a:p>
          </p:txBody>
        </p:sp>
        <p:sp>
          <p:nvSpPr>
            <p:cNvPr id="18464" name="Line 17"/>
            <p:cNvSpPr>
              <a:spLocks noChangeShapeType="1"/>
            </p:cNvSpPr>
            <p:nvPr/>
          </p:nvSpPr>
          <p:spPr bwMode="auto">
            <a:xfrm>
              <a:off x="4368" y="2784"/>
              <a:ext cx="38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5" name="Line 18"/>
            <p:cNvSpPr>
              <a:spLocks noChangeShapeType="1"/>
            </p:cNvSpPr>
            <p:nvPr/>
          </p:nvSpPr>
          <p:spPr bwMode="auto">
            <a:xfrm>
              <a:off x="2448" y="2784"/>
              <a:ext cx="384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963" name="Text Box 19"/>
          <p:cNvSpPr txBox="1">
            <a:spLocks noChangeArrowheads="1"/>
          </p:cNvSpPr>
          <p:nvPr/>
        </p:nvSpPr>
        <p:spPr bwMode="auto">
          <a:xfrm>
            <a:off x="6934200" y="1809750"/>
            <a:ext cx="76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00FF"/>
                </a:solidFill>
                <a:latin typeface="Tahoma" pitchFamily="34" charset="0"/>
                <a:cs typeface="Arial" charset="0"/>
              </a:rPr>
              <a:t>n</a:t>
            </a:r>
          </a:p>
        </p:txBody>
      </p:sp>
      <p:sp>
        <p:nvSpPr>
          <p:cNvPr id="82964" name="Text Box 20"/>
          <p:cNvSpPr txBox="1">
            <a:spLocks noChangeArrowheads="1"/>
          </p:cNvSpPr>
          <p:nvPr/>
        </p:nvSpPr>
        <p:spPr bwMode="auto">
          <a:xfrm>
            <a:off x="7162800" y="3943350"/>
            <a:ext cx="76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FF"/>
                </a:solidFill>
                <a:latin typeface="Tahoma" pitchFamily="34" charset="0"/>
                <a:cs typeface="Arial" charset="0"/>
              </a:rPr>
              <a:t>n</a:t>
            </a:r>
          </a:p>
        </p:txBody>
      </p:sp>
      <p:grpSp>
        <p:nvGrpSpPr>
          <p:cNvPr id="82965" name="Group 21"/>
          <p:cNvGrpSpPr>
            <a:grpSpLocks/>
          </p:cNvGrpSpPr>
          <p:nvPr/>
        </p:nvGrpSpPr>
        <p:grpSpPr bwMode="auto">
          <a:xfrm>
            <a:off x="6324600" y="2190750"/>
            <a:ext cx="2971800" cy="1905000"/>
            <a:chOff x="3888" y="1920"/>
            <a:chExt cx="1872" cy="1200"/>
          </a:xfrm>
        </p:grpSpPr>
        <p:sp>
          <p:nvSpPr>
            <p:cNvPr id="18460" name="Text Box 22"/>
            <p:cNvSpPr txBox="1">
              <a:spLocks noChangeArrowheads="1"/>
            </p:cNvSpPr>
            <p:nvPr/>
          </p:nvSpPr>
          <p:spPr bwMode="auto">
            <a:xfrm>
              <a:off x="3888" y="2304"/>
              <a:ext cx="18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FF00FF"/>
                  </a:solidFill>
                  <a:latin typeface="Tahoma" pitchFamily="34" charset="0"/>
                  <a:cs typeface="Arial" charset="0"/>
                </a:rPr>
                <a:t>Độ polime hóa</a:t>
              </a:r>
            </a:p>
          </p:txBody>
        </p:sp>
        <p:sp>
          <p:nvSpPr>
            <p:cNvPr id="18461" name="Line 23"/>
            <p:cNvSpPr>
              <a:spLocks noChangeShapeType="1"/>
            </p:cNvSpPr>
            <p:nvPr/>
          </p:nvSpPr>
          <p:spPr bwMode="auto">
            <a:xfrm flipV="1">
              <a:off x="4512" y="2592"/>
              <a:ext cx="288" cy="528"/>
            </a:xfrm>
            <a:prstGeom prst="line">
              <a:avLst/>
            </a:prstGeom>
            <a:noFill/>
            <a:ln w="19050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2" name="Line 24"/>
            <p:cNvSpPr>
              <a:spLocks noChangeShapeType="1"/>
            </p:cNvSpPr>
            <p:nvPr/>
          </p:nvSpPr>
          <p:spPr bwMode="auto">
            <a:xfrm>
              <a:off x="4416" y="1920"/>
              <a:ext cx="384" cy="528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2973" name="Group 29"/>
          <p:cNvGrpSpPr>
            <a:grpSpLocks/>
          </p:cNvGrpSpPr>
          <p:nvPr/>
        </p:nvGrpSpPr>
        <p:grpSpPr bwMode="auto">
          <a:xfrm>
            <a:off x="4219575" y="3886200"/>
            <a:ext cx="7467600" cy="519113"/>
            <a:chOff x="2448" y="2592"/>
            <a:chExt cx="4704" cy="327"/>
          </a:xfrm>
        </p:grpSpPr>
        <p:sp>
          <p:nvSpPr>
            <p:cNvPr id="18457" name="Text Box 30"/>
            <p:cNvSpPr txBox="1">
              <a:spLocks noChangeArrowheads="1"/>
            </p:cNvSpPr>
            <p:nvPr/>
          </p:nvSpPr>
          <p:spPr bwMode="auto">
            <a:xfrm>
              <a:off x="2640" y="2592"/>
              <a:ext cx="451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dirty="0">
                  <a:solidFill>
                    <a:srgbClr val="0033CC"/>
                  </a:solidFill>
                </a:rPr>
                <a:t> NH -[CH</a:t>
              </a:r>
              <a:r>
                <a:rPr lang="en-US" b="1" baseline="-25000" dirty="0">
                  <a:solidFill>
                    <a:srgbClr val="0033CC"/>
                  </a:solidFill>
                </a:rPr>
                <a:t>2</a:t>
              </a:r>
              <a:r>
                <a:rPr lang="en-US" b="1" dirty="0">
                  <a:solidFill>
                    <a:srgbClr val="0033CC"/>
                  </a:solidFill>
                </a:rPr>
                <a:t>]</a:t>
              </a:r>
              <a:r>
                <a:rPr lang="en-US" b="1" baseline="-25000" dirty="0">
                  <a:solidFill>
                    <a:srgbClr val="0033CC"/>
                  </a:solidFill>
                </a:rPr>
                <a:t>5</a:t>
              </a:r>
              <a:r>
                <a:rPr lang="en-US" b="1" dirty="0">
                  <a:solidFill>
                    <a:srgbClr val="0033CC"/>
                  </a:solidFill>
                </a:rPr>
                <a:t>-CO </a:t>
              </a:r>
              <a:r>
                <a:rPr lang="en-US" sz="2400" dirty="0">
                  <a:solidFill>
                    <a:srgbClr val="0033CC"/>
                  </a:solidFill>
                </a:rPr>
                <a:t> </a:t>
              </a:r>
            </a:p>
          </p:txBody>
        </p:sp>
        <p:sp>
          <p:nvSpPr>
            <p:cNvPr id="18458" name="Line 31"/>
            <p:cNvSpPr>
              <a:spLocks noChangeShapeType="1"/>
            </p:cNvSpPr>
            <p:nvPr/>
          </p:nvSpPr>
          <p:spPr bwMode="auto">
            <a:xfrm>
              <a:off x="4368" y="2784"/>
              <a:ext cx="384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9" name="Line 32"/>
            <p:cNvSpPr>
              <a:spLocks noChangeShapeType="1"/>
            </p:cNvSpPr>
            <p:nvPr/>
          </p:nvSpPr>
          <p:spPr bwMode="auto">
            <a:xfrm>
              <a:off x="2448" y="2784"/>
              <a:ext cx="384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977" name="Text Box 33"/>
          <p:cNvSpPr txBox="1">
            <a:spLocks noChangeArrowheads="1"/>
          </p:cNvSpPr>
          <p:nvPr/>
        </p:nvSpPr>
        <p:spPr bwMode="auto">
          <a:xfrm>
            <a:off x="4695825" y="1658938"/>
            <a:ext cx="3124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33CC"/>
                </a:solidFill>
              </a:rPr>
              <a:t>-CH</a:t>
            </a:r>
            <a:r>
              <a:rPr lang="en-US" sz="3200" b="1" baseline="-25000" dirty="0">
                <a:solidFill>
                  <a:srgbClr val="0033CC"/>
                </a:solidFill>
              </a:rPr>
              <a:t>2</a:t>
            </a:r>
            <a:r>
              <a:rPr lang="en-US" sz="3200" b="1" dirty="0">
                <a:solidFill>
                  <a:srgbClr val="0033CC"/>
                </a:solidFill>
              </a:rPr>
              <a:t> -</a:t>
            </a:r>
            <a:r>
              <a:rPr lang="en-US" sz="3200" b="1" dirty="0" smtClean="0">
                <a:solidFill>
                  <a:srgbClr val="0033CC"/>
                </a:solidFill>
              </a:rPr>
              <a:t>CH</a:t>
            </a:r>
            <a:r>
              <a:rPr lang="en-US" sz="3200" b="1" baseline="-25000" dirty="0" smtClean="0">
                <a:solidFill>
                  <a:srgbClr val="0033CC"/>
                </a:solidFill>
              </a:rPr>
              <a:t>2</a:t>
            </a:r>
            <a:r>
              <a:rPr lang="en-US" sz="3200" b="1" dirty="0" smtClean="0">
                <a:solidFill>
                  <a:srgbClr val="0033CC"/>
                </a:solidFill>
              </a:rPr>
              <a:t> </a:t>
            </a:r>
            <a:r>
              <a:rPr lang="en-US" sz="3200" b="1" dirty="0">
                <a:solidFill>
                  <a:srgbClr val="0033CC"/>
                </a:solidFill>
              </a:rPr>
              <a:t>-</a:t>
            </a:r>
            <a:endParaRPr lang="en-US" sz="3200" b="1" baseline="-25000" dirty="0">
              <a:solidFill>
                <a:srgbClr val="0033CC"/>
              </a:solidFill>
            </a:endParaRPr>
          </a:p>
        </p:txBody>
      </p:sp>
      <p:grpSp>
        <p:nvGrpSpPr>
          <p:cNvPr id="82978" name="Group 34"/>
          <p:cNvGrpSpPr>
            <a:grpSpLocks/>
          </p:cNvGrpSpPr>
          <p:nvPr/>
        </p:nvGrpSpPr>
        <p:grpSpPr bwMode="auto">
          <a:xfrm>
            <a:off x="2743200" y="2038350"/>
            <a:ext cx="2590800" cy="1981200"/>
            <a:chOff x="2064" y="1824"/>
            <a:chExt cx="1632" cy="1248"/>
          </a:xfrm>
        </p:grpSpPr>
        <p:sp>
          <p:nvSpPr>
            <p:cNvPr id="18454" name="Text Box 35"/>
            <p:cNvSpPr txBox="1">
              <a:spLocks noChangeArrowheads="1"/>
            </p:cNvSpPr>
            <p:nvPr/>
          </p:nvSpPr>
          <p:spPr bwMode="auto">
            <a:xfrm>
              <a:off x="2064" y="2256"/>
              <a:ext cx="1104" cy="37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b="1">
                  <a:solidFill>
                    <a:srgbClr val="000066"/>
                  </a:solidFill>
                  <a:latin typeface="Times New Roman" pitchFamily="18" charset="0"/>
                  <a:cs typeface="Arial" charset="0"/>
                </a:rPr>
                <a:t>M</a:t>
              </a:r>
              <a:r>
                <a:rPr lang="en-US" sz="3200" b="1">
                  <a:solidFill>
                    <a:srgbClr val="000066"/>
                  </a:solidFill>
                  <a:latin typeface="Times New Roman" pitchFamily="18" charset="0"/>
                </a:rPr>
                <a:t>ắt xích</a:t>
              </a:r>
            </a:p>
          </p:txBody>
        </p:sp>
        <p:sp>
          <p:nvSpPr>
            <p:cNvPr id="18455" name="Line 36"/>
            <p:cNvSpPr>
              <a:spLocks noChangeShapeType="1"/>
            </p:cNvSpPr>
            <p:nvPr/>
          </p:nvSpPr>
          <p:spPr bwMode="auto">
            <a:xfrm flipH="1">
              <a:off x="2784" y="1824"/>
              <a:ext cx="912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6" name="Line 37"/>
            <p:cNvSpPr>
              <a:spLocks noChangeShapeType="1"/>
            </p:cNvSpPr>
            <p:nvPr/>
          </p:nvSpPr>
          <p:spPr bwMode="auto">
            <a:xfrm flipH="1" flipV="1">
              <a:off x="2784" y="2544"/>
              <a:ext cx="624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982" name="Line 38"/>
          <p:cNvSpPr>
            <a:spLocks noChangeShapeType="1"/>
          </p:cNvSpPr>
          <p:nvPr/>
        </p:nvSpPr>
        <p:spPr bwMode="auto">
          <a:xfrm flipH="1" flipV="1">
            <a:off x="1371600" y="3257550"/>
            <a:ext cx="990600" cy="6858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83" name="Text Box 39"/>
          <p:cNvSpPr txBox="1">
            <a:spLocks noChangeArrowheads="1"/>
          </p:cNvSpPr>
          <p:nvPr/>
        </p:nvSpPr>
        <p:spPr bwMode="auto">
          <a:xfrm>
            <a:off x="381000" y="2800350"/>
            <a:ext cx="1752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</a:rPr>
              <a:t>Monome</a:t>
            </a:r>
          </a:p>
        </p:txBody>
      </p:sp>
      <p:sp>
        <p:nvSpPr>
          <p:cNvPr id="82984" name="Line 40"/>
          <p:cNvSpPr>
            <a:spLocks noChangeShapeType="1"/>
          </p:cNvSpPr>
          <p:nvPr/>
        </p:nvSpPr>
        <p:spPr bwMode="auto">
          <a:xfrm flipH="1">
            <a:off x="1371600" y="2190750"/>
            <a:ext cx="762000" cy="7620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7" name="AutoShape 47"/>
          <p:cNvSpPr>
            <a:spLocks noChangeArrowheads="1"/>
          </p:cNvSpPr>
          <p:nvPr/>
        </p:nvSpPr>
        <p:spPr bwMode="auto">
          <a:xfrm>
            <a:off x="762000" y="76200"/>
            <a:ext cx="8382000" cy="1214439"/>
          </a:xfrm>
          <a:prstGeom prst="cloudCallout">
            <a:avLst>
              <a:gd name="adj1" fmla="val -55051"/>
              <a:gd name="adj2" fmla="val 98514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32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2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polime</a:t>
            </a:r>
            <a:r>
              <a:rPr lang="en-US" sz="32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32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2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xích</a:t>
            </a:r>
            <a:r>
              <a:rPr lang="en-US" sz="32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monome</a:t>
            </a:r>
            <a:r>
              <a:rPr lang="en-US" sz="32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pư</a:t>
            </a:r>
            <a:r>
              <a:rPr lang="en-US" sz="32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endParaRPr lang="en-US" sz="32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30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2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829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829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829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82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82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82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2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2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82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82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82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82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82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1" grpId="0"/>
      <p:bldP spid="82952" grpId="0"/>
      <p:bldP spid="82958" grpId="0"/>
      <p:bldP spid="82963" grpId="0"/>
      <p:bldP spid="82964" grpId="0"/>
      <p:bldP spid="82977" grpId="0"/>
      <p:bldP spid="82982" grpId="0" animBg="1"/>
      <p:bldP spid="82983" grpId="0"/>
      <p:bldP spid="8298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1261</TotalTime>
  <Words>2195</Words>
  <Application>Microsoft Office PowerPoint</Application>
  <PresentationFormat>On-screen Show (4:3)</PresentationFormat>
  <Paragraphs>326</Paragraphs>
  <Slides>38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50" baseType="lpstr">
      <vt:lpstr>.VnTime</vt:lpstr>
      <vt:lpstr>.VnTimeH</vt:lpstr>
      <vt:lpstr>Arial</vt:lpstr>
      <vt:lpstr>Calibri</vt:lpstr>
      <vt:lpstr>Tahoma</vt:lpstr>
      <vt:lpstr>Times New Roman</vt:lpstr>
      <vt:lpstr>VNI-Times</vt:lpstr>
      <vt:lpstr>Wingdings</vt:lpstr>
      <vt:lpstr>Wingdings 2</vt:lpstr>
      <vt:lpstr>Office Theme</vt:lpstr>
      <vt:lpstr>Equation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Câu 1: Các tên gọi polime nào dưới đây chưa đúng</vt:lpstr>
      <vt:lpstr>PowerPoint Presentation</vt:lpstr>
      <vt:lpstr>PowerPoint Presentation</vt:lpstr>
      <vt:lpstr>PowerPoint Presentation</vt:lpstr>
      <vt:lpstr>Câu 3. Các polime thuộc loại tơ nhân tạo là  </vt:lpstr>
      <vt:lpstr>Câu 4. Trong các polime: tơ tằm, sợi bông, tơ visco, tơ nilon-6, tơ nitron, những polime có nguồn gốc từ xenlulozơ là </vt:lpstr>
      <vt:lpstr>PowerPoint Presentation</vt:lpstr>
      <vt:lpstr>Câu 5:   Polime có cấu trúc mạng không gian là:</vt:lpstr>
      <vt:lpstr>Nhận xét nào dưới đây sai khi nói về lý tính của polime ?</vt:lpstr>
      <vt:lpstr>PowerPoint Presentation</vt:lpstr>
      <vt:lpstr>PowerPoint Presentation</vt:lpstr>
      <vt:lpstr> Câu 6: Cho các chất sau:   CH2 = CH2 (1)                           CH2=CH –Cl (2)             CH2=CH-CH=CH2 (3) , H2N – (CH2)5 –COOH (4)  CH3 – CH2 – CH3     (5)  CH3COO – CH=CH2 (6)  HOOC –C6H4 – COOH  (7)   HO–CH2-CH2 –OH (8)</vt:lpstr>
      <vt:lpstr>Các chất trùng hợp : </vt:lpstr>
      <vt:lpstr>Phản ứng đồng trùng hợp và đồng trùng ngưng </vt:lpstr>
      <vt:lpstr>Câu 7: Những polime nào là sản phẩm của pư trùng hợp ?</vt:lpstr>
      <vt:lpstr>Câu 8. Phân tử khối trung bình của PVC  là: 250000 . Tính hệ số polime hóa của chúng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Câu 5: Poli(vinyl clorua) có phân tử khối là 35.000   Hệ số polime hóa n của polime này là: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Thy-Thy</dc:creator>
  <cp:lastModifiedBy>ASUS</cp:lastModifiedBy>
  <cp:revision>169</cp:revision>
  <dcterms:created xsi:type="dcterms:W3CDTF">2017-10-16T15:44:28Z</dcterms:created>
  <dcterms:modified xsi:type="dcterms:W3CDTF">2022-07-31T14:32:44Z</dcterms:modified>
</cp:coreProperties>
</file>